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1" r:id="rId5"/>
    <p:sldId id="262" r:id="rId6"/>
    <p:sldId id="263" r:id="rId7"/>
    <p:sldId id="264" r:id="rId8"/>
    <p:sldId id="265" r:id="rId9"/>
    <p:sldId id="266" r:id="rId10"/>
    <p:sldId id="271" r:id="rId11"/>
    <p:sldId id="272" r:id="rId12"/>
    <p:sldId id="273" r:id="rId13"/>
    <p:sldId id="267" r:id="rId14"/>
    <p:sldId id="268" r:id="rId15"/>
    <p:sldId id="269" r:id="rId16"/>
    <p:sldId id="270" r:id="rId17"/>
    <p:sldId id="274" r:id="rId18"/>
    <p:sldId id="276" r:id="rId19"/>
    <p:sldId id="277" r:id="rId20"/>
    <p:sldId id="275" r:id="rId21"/>
    <p:sldId id="278" r:id="rId22"/>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108"/>
    <a:srgbClr val="FFD966"/>
    <a:srgbClr val="FFC000"/>
    <a:srgbClr val="C65C10"/>
    <a:srgbClr val="C55A11"/>
    <a:srgbClr val="D47E24"/>
    <a:srgbClr val="D9C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919" autoAdjust="0"/>
  </p:normalViewPr>
  <p:slideViewPr>
    <p:cSldViewPr snapToGrid="0">
      <p:cViewPr varScale="1">
        <p:scale>
          <a:sx n="62" d="100"/>
          <a:sy n="62" d="100"/>
        </p:scale>
        <p:origin x="1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701CDA7-6671-4FEB-8530-E9AACDE62C6A}" type="datetimeFigureOut">
              <a:rPr lang="zh-CN" altLang="en-US"/>
              <a:pPr>
                <a:defRPr/>
              </a:pPr>
              <a:t>2018/10/17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724405E-3592-4D7C-8F18-7BD31E757735}" type="slidenum">
              <a:rPr lang="zh-CN" altLang="en-US"/>
              <a:pPr>
                <a:defRPr/>
              </a:pPr>
              <a:t>‹#›</a:t>
            </a:fld>
            <a:endParaRPr lang="zh-CN" altLang="en-US"/>
          </a:p>
        </p:txBody>
      </p:sp>
    </p:spTree>
    <p:extLst>
      <p:ext uri="{BB962C8B-B14F-4D97-AF65-F5344CB8AC3E}">
        <p14:creationId xmlns:p14="http://schemas.microsoft.com/office/powerpoint/2010/main" val="334858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12AC27F-CF4D-4269-8861-FA61FE3E037D}" type="datetimeFigureOut">
              <a:rPr lang="zh-CN" altLang="en-US"/>
              <a:pPr>
                <a:defRPr/>
              </a:pPr>
              <a:t>2018/10/17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DBE778B-2122-4D92-A4A1-7B76CC39D736}" type="slidenum">
              <a:rPr lang="zh-CN" altLang="en-US"/>
              <a:pPr>
                <a:defRPr/>
              </a:pPr>
              <a:t>‹#›</a:t>
            </a:fld>
            <a:endParaRPr lang="zh-CN" altLang="en-US"/>
          </a:p>
        </p:txBody>
      </p:sp>
    </p:spTree>
    <p:extLst>
      <p:ext uri="{BB962C8B-B14F-4D97-AF65-F5344CB8AC3E}">
        <p14:creationId xmlns:p14="http://schemas.microsoft.com/office/powerpoint/2010/main" val="367687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8C8577E-6F64-4EE5-B84F-81A7EC5AB736}" type="datetimeFigureOut">
              <a:rPr lang="zh-CN" altLang="en-US"/>
              <a:pPr>
                <a:defRPr/>
              </a:pPr>
              <a:t>2018/10/17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CF9CE0D-A281-4FC4-9BFE-C4551FB4C3AB}" type="slidenum">
              <a:rPr lang="zh-CN" altLang="en-US"/>
              <a:pPr>
                <a:defRPr/>
              </a:pPr>
              <a:t>‹#›</a:t>
            </a:fld>
            <a:endParaRPr lang="zh-CN" altLang="en-US"/>
          </a:p>
        </p:txBody>
      </p:sp>
    </p:spTree>
    <p:extLst>
      <p:ext uri="{BB962C8B-B14F-4D97-AF65-F5344CB8AC3E}">
        <p14:creationId xmlns:p14="http://schemas.microsoft.com/office/powerpoint/2010/main" val="493046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7A0076A-E669-4A17-9D77-17CA6FE77D53}" type="datetimeFigureOut">
              <a:rPr lang="zh-CN" altLang="en-US"/>
              <a:pPr>
                <a:defRPr/>
              </a:pPr>
              <a:t>2018/10/17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5731E11-451A-46E2-90E5-74183441F898}" type="slidenum">
              <a:rPr lang="zh-CN" altLang="en-US"/>
              <a:pPr>
                <a:defRPr/>
              </a:pPr>
              <a:t>‹#›</a:t>
            </a:fld>
            <a:endParaRPr lang="zh-CN" altLang="en-US"/>
          </a:p>
        </p:txBody>
      </p:sp>
    </p:spTree>
    <p:extLst>
      <p:ext uri="{BB962C8B-B14F-4D97-AF65-F5344CB8AC3E}">
        <p14:creationId xmlns:p14="http://schemas.microsoft.com/office/powerpoint/2010/main" val="280151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A0A6C9F5-1991-4F8D-BBA0-6E930F762D82}" type="datetimeFigureOut">
              <a:rPr lang="zh-CN" altLang="en-US"/>
              <a:pPr>
                <a:defRPr/>
              </a:pPr>
              <a:t>2018/10/17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49DDAD-D896-44B7-954B-A1FDB63ED6BF}" type="slidenum">
              <a:rPr lang="zh-CN" altLang="en-US"/>
              <a:pPr>
                <a:defRPr/>
              </a:pPr>
              <a:t>‹#›</a:t>
            </a:fld>
            <a:endParaRPr lang="zh-CN" altLang="en-US"/>
          </a:p>
        </p:txBody>
      </p:sp>
    </p:spTree>
    <p:extLst>
      <p:ext uri="{BB962C8B-B14F-4D97-AF65-F5344CB8AC3E}">
        <p14:creationId xmlns:p14="http://schemas.microsoft.com/office/powerpoint/2010/main" val="757226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F8A761E2-1B32-4C0B-A148-1BC3DCB82CAC}" type="datetimeFigureOut">
              <a:rPr lang="zh-CN" altLang="en-US"/>
              <a:pPr>
                <a:defRPr/>
              </a:pPr>
              <a:t>2018/10/17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B984C44-1F48-470C-9B85-AC919CD6D402}" type="slidenum">
              <a:rPr lang="zh-CN" altLang="en-US"/>
              <a:pPr>
                <a:defRPr/>
              </a:pPr>
              <a:t>‹#›</a:t>
            </a:fld>
            <a:endParaRPr lang="zh-CN" altLang="en-US"/>
          </a:p>
        </p:txBody>
      </p:sp>
    </p:spTree>
    <p:extLst>
      <p:ext uri="{BB962C8B-B14F-4D97-AF65-F5344CB8AC3E}">
        <p14:creationId xmlns:p14="http://schemas.microsoft.com/office/powerpoint/2010/main" val="127928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6B42706C-ADF0-4F77-A743-CD2C1598FD92}" type="datetimeFigureOut">
              <a:rPr lang="zh-CN" altLang="en-US"/>
              <a:pPr>
                <a:defRPr/>
              </a:pPr>
              <a:t>2018/10/17</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D8282430-BC4F-4130-A48C-0AAFE87D7E56}" type="slidenum">
              <a:rPr lang="zh-CN" altLang="en-US"/>
              <a:pPr>
                <a:defRPr/>
              </a:pPr>
              <a:t>‹#›</a:t>
            </a:fld>
            <a:endParaRPr lang="zh-CN" altLang="en-US"/>
          </a:p>
        </p:txBody>
      </p:sp>
    </p:spTree>
    <p:extLst>
      <p:ext uri="{BB962C8B-B14F-4D97-AF65-F5344CB8AC3E}">
        <p14:creationId xmlns:p14="http://schemas.microsoft.com/office/powerpoint/2010/main" val="321831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B10A9C8F-8F44-4C13-8662-B17C188FFFB0}" type="datetimeFigureOut">
              <a:rPr lang="zh-CN" altLang="en-US"/>
              <a:pPr>
                <a:defRPr/>
              </a:pPr>
              <a:t>2018/10/17</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19C52A28-9295-4EB9-B382-93E1612719EF}" type="slidenum">
              <a:rPr lang="zh-CN" altLang="en-US"/>
              <a:pPr>
                <a:defRPr/>
              </a:pPr>
              <a:t>‹#›</a:t>
            </a:fld>
            <a:endParaRPr lang="zh-CN" altLang="en-US"/>
          </a:p>
        </p:txBody>
      </p:sp>
    </p:spTree>
    <p:extLst>
      <p:ext uri="{BB962C8B-B14F-4D97-AF65-F5344CB8AC3E}">
        <p14:creationId xmlns:p14="http://schemas.microsoft.com/office/powerpoint/2010/main" val="2460435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A180362-D0E6-4A45-BDC4-CEAA89CFAD65}" type="datetimeFigureOut">
              <a:rPr lang="zh-CN" altLang="en-US"/>
              <a:pPr>
                <a:defRPr/>
              </a:pPr>
              <a:t>2018/10/17</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994742BB-2EE6-4DF4-928C-7ACE74D4E379}" type="slidenum">
              <a:rPr lang="zh-CN" altLang="en-US"/>
              <a:pPr>
                <a:defRPr/>
              </a:pPr>
              <a:t>‹#›</a:t>
            </a:fld>
            <a:endParaRPr lang="zh-CN" altLang="en-US"/>
          </a:p>
        </p:txBody>
      </p:sp>
    </p:spTree>
    <p:extLst>
      <p:ext uri="{BB962C8B-B14F-4D97-AF65-F5344CB8AC3E}">
        <p14:creationId xmlns:p14="http://schemas.microsoft.com/office/powerpoint/2010/main" val="1176219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B44072B-7FB2-4ADE-B11B-E0B4D04415B9}" type="datetimeFigureOut">
              <a:rPr lang="zh-CN" altLang="en-US"/>
              <a:pPr>
                <a:defRPr/>
              </a:pPr>
              <a:t>2018/10/17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56A1EFB-4F0D-4831-8DE1-54911D831551}" type="slidenum">
              <a:rPr lang="zh-CN" altLang="en-US"/>
              <a:pPr>
                <a:defRPr/>
              </a:pPr>
              <a:t>‹#›</a:t>
            </a:fld>
            <a:endParaRPr lang="zh-CN" altLang="en-US"/>
          </a:p>
        </p:txBody>
      </p:sp>
    </p:spTree>
    <p:extLst>
      <p:ext uri="{BB962C8B-B14F-4D97-AF65-F5344CB8AC3E}">
        <p14:creationId xmlns:p14="http://schemas.microsoft.com/office/powerpoint/2010/main" val="170746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613321DF-27F8-4A7B-9AE6-D967E5C1119E}" type="datetimeFigureOut">
              <a:rPr lang="zh-CN" altLang="en-US"/>
              <a:pPr>
                <a:defRPr/>
              </a:pPr>
              <a:t>2018/10/17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7DA26882-9687-4B1B-A194-B366DAD6091C}" type="slidenum">
              <a:rPr lang="zh-CN" altLang="en-US"/>
              <a:pPr>
                <a:defRPr/>
              </a:pPr>
              <a:t>‹#›</a:t>
            </a:fld>
            <a:endParaRPr lang="zh-CN" altLang="en-US"/>
          </a:p>
        </p:txBody>
      </p:sp>
    </p:spTree>
    <p:extLst>
      <p:ext uri="{BB962C8B-B14F-4D97-AF65-F5344CB8AC3E}">
        <p14:creationId xmlns:p14="http://schemas.microsoft.com/office/powerpoint/2010/main" val="104624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DBD08E1A-0170-44EA-9942-CFDED842BE06}" type="datetimeFigureOut">
              <a:rPr lang="zh-CN" altLang="en-US"/>
              <a:pPr>
                <a:defRPr/>
              </a:pPr>
              <a:t>2018/10/17</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47FDFF32-70C3-4C20-B187-3652B02ED75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grpSp>
        <p:nvGrpSpPr>
          <p:cNvPr id="2050" name="组合 1"/>
          <p:cNvGrpSpPr>
            <a:grpSpLocks/>
          </p:cNvGrpSpPr>
          <p:nvPr/>
        </p:nvGrpSpPr>
        <p:grpSpPr bwMode="auto">
          <a:xfrm>
            <a:off x="4483100" y="755650"/>
            <a:ext cx="3249613" cy="4475163"/>
            <a:chOff x="0" y="0"/>
            <a:chExt cx="3248568" cy="4474600"/>
          </a:xfrm>
        </p:grpSpPr>
        <p:sp>
          <p:nvSpPr>
            <p:cNvPr id="2061" name="任意多边形 17"/>
            <p:cNvSpPr>
              <a:spLocks/>
            </p:cNvSpPr>
            <p:nvPr/>
          </p:nvSpPr>
          <p:spPr bwMode="auto">
            <a:xfrm rot="-2426041">
              <a:off x="0" y="0"/>
              <a:ext cx="3248568" cy="328572"/>
            </a:xfrm>
            <a:custGeom>
              <a:avLst/>
              <a:gdLst>
                <a:gd name="T0" fmla="*/ 2862701 w 3248568"/>
                <a:gd name="T1" fmla="*/ 0 h 328794"/>
                <a:gd name="T2" fmla="*/ 3248568 w 3248568"/>
                <a:gd name="T3" fmla="*/ 327243 h 328794"/>
                <a:gd name="T4" fmla="*/ 3794 w 3248568"/>
                <a:gd name="T5" fmla="*/ 327243 h 328794"/>
                <a:gd name="T6" fmla="*/ 0 w 3248568"/>
                <a:gd name="T7" fmla="*/ 0 h 328794"/>
                <a:gd name="T8" fmla="*/ 2862701 w 3248568"/>
                <a:gd name="T9" fmla="*/ 0 h 3287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48568" h="328794">
                  <a:moveTo>
                    <a:pt x="2862701" y="0"/>
                  </a:moveTo>
                  <a:lnTo>
                    <a:pt x="3248568" y="328794"/>
                  </a:lnTo>
                  <a:lnTo>
                    <a:pt x="3794" y="328794"/>
                  </a:lnTo>
                  <a:lnTo>
                    <a:pt x="0" y="0"/>
                  </a:lnTo>
                  <a:lnTo>
                    <a:pt x="2862701" y="0"/>
                  </a:lnTo>
                  <a:close/>
                </a:path>
              </a:pathLst>
            </a:custGeom>
            <a:solidFill>
              <a:srgbClr val="FFE6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62" name="矩形 13"/>
            <p:cNvSpPr>
              <a:spLocks noChangeArrowheads="1"/>
            </p:cNvSpPr>
            <p:nvPr/>
          </p:nvSpPr>
          <p:spPr bwMode="auto">
            <a:xfrm rot="-7833626">
              <a:off x="-28136" y="2453205"/>
              <a:ext cx="3714283" cy="328506"/>
            </a:xfrm>
            <a:prstGeom prst="rect">
              <a:avLst/>
            </a:prstGeom>
            <a:solidFill>
              <a:srgbClr val="FFE6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51" name="圆角矩形 36"/>
          <p:cNvSpPr>
            <a:spLocks noChangeArrowheads="1"/>
          </p:cNvSpPr>
          <p:nvPr/>
        </p:nvSpPr>
        <p:spPr bwMode="auto">
          <a:xfrm>
            <a:off x="314325" y="5148263"/>
            <a:ext cx="1827213" cy="369887"/>
          </a:xfrm>
          <a:prstGeom prst="roundRect">
            <a:avLst>
              <a:gd name="adj" fmla="val 50000"/>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2052" name="图片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163" y="4346575"/>
            <a:ext cx="4597400"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任意多边形 11"/>
          <p:cNvSpPr>
            <a:spLocks/>
          </p:cNvSpPr>
          <p:nvPr/>
        </p:nvSpPr>
        <p:spPr bwMode="auto">
          <a:xfrm rot="2967890">
            <a:off x="5317332" y="1420018"/>
            <a:ext cx="7043738" cy="3813175"/>
          </a:xfrm>
          <a:custGeom>
            <a:avLst/>
            <a:gdLst>
              <a:gd name="T0" fmla="*/ 0 w 7043053"/>
              <a:gd name="T1" fmla="*/ 907545 h 3813402"/>
              <a:gd name="T2" fmla="*/ 776936 w 7043053"/>
              <a:gd name="T3" fmla="*/ 0 h 3813402"/>
              <a:gd name="T4" fmla="*/ 907938 w 7043053"/>
              <a:gd name="T5" fmla="*/ 0 h 3813402"/>
              <a:gd name="T6" fmla="*/ 907938 w 7043053"/>
              <a:gd name="T7" fmla="*/ 3222620 h 3813402"/>
              <a:gd name="T8" fmla="*/ 7047848 w 7043053"/>
              <a:gd name="T9" fmla="*/ 3222620 h 3813402"/>
              <a:gd name="T10" fmla="*/ 6543452 w 7043053"/>
              <a:gd name="T11" fmla="*/ 3811813 h 3813402"/>
              <a:gd name="T12" fmla="*/ 0 w 7043053"/>
              <a:gd name="T13" fmla="*/ 3811812 h 3813402"/>
              <a:gd name="T14" fmla="*/ 0 w 7043053"/>
              <a:gd name="T15" fmla="*/ 907545 h 381340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43053" h="3813402">
                <a:moveTo>
                  <a:pt x="0" y="907923"/>
                </a:moveTo>
                <a:lnTo>
                  <a:pt x="776404" y="0"/>
                </a:lnTo>
                <a:lnTo>
                  <a:pt x="907322" y="0"/>
                </a:lnTo>
                <a:lnTo>
                  <a:pt x="907322" y="3223964"/>
                </a:lnTo>
                <a:lnTo>
                  <a:pt x="7043053" y="3223964"/>
                </a:lnTo>
                <a:lnTo>
                  <a:pt x="6539000" y="3813402"/>
                </a:lnTo>
                <a:lnTo>
                  <a:pt x="0" y="3813401"/>
                </a:lnTo>
                <a:lnTo>
                  <a:pt x="0" y="90792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54" name="图片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325" y="0"/>
            <a:ext cx="7615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文本框 28"/>
          <p:cNvSpPr txBox="1">
            <a:spLocks noChangeArrowheads="1"/>
          </p:cNvSpPr>
          <p:nvPr/>
        </p:nvSpPr>
        <p:spPr bwMode="auto">
          <a:xfrm>
            <a:off x="269875" y="3408363"/>
            <a:ext cx="53927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latin typeface="微软雅黑" panose="020B0503020204020204" pitchFamily="34" charset="-122"/>
                <a:ea typeface="微软雅黑" panose="020B0503020204020204" pitchFamily="34" charset="-122"/>
              </a:rPr>
              <a:t>线性方程组和矩阵求逆</a:t>
            </a:r>
          </a:p>
        </p:txBody>
      </p:sp>
      <p:cxnSp>
        <p:nvCxnSpPr>
          <p:cNvPr id="2056" name="直接连接符 31"/>
          <p:cNvCxnSpPr>
            <a:cxnSpLocks noChangeShapeType="1"/>
          </p:cNvCxnSpPr>
          <p:nvPr/>
        </p:nvCxnSpPr>
        <p:spPr bwMode="auto">
          <a:xfrm>
            <a:off x="401638" y="4227513"/>
            <a:ext cx="4319587" cy="0"/>
          </a:xfrm>
          <a:prstGeom prst="line">
            <a:avLst/>
          </a:prstGeom>
          <a:noFill/>
          <a:ln w="12700">
            <a:solidFill>
              <a:srgbClr val="FFC108"/>
            </a:solidFill>
            <a:round/>
            <a:headEnd/>
            <a:tailEnd/>
          </a:ln>
          <a:extLst>
            <a:ext uri="{909E8E84-426E-40DD-AFC4-6F175D3DCCD1}">
              <a14:hiddenFill xmlns:a14="http://schemas.microsoft.com/office/drawing/2010/main">
                <a:noFill/>
              </a14:hiddenFill>
            </a:ext>
          </a:extLst>
        </p:spPr>
      </p:cxnSp>
      <p:cxnSp>
        <p:nvCxnSpPr>
          <p:cNvPr id="2057" name="直接连接符 34"/>
          <p:cNvCxnSpPr>
            <a:cxnSpLocks noChangeShapeType="1"/>
          </p:cNvCxnSpPr>
          <p:nvPr/>
        </p:nvCxnSpPr>
        <p:spPr bwMode="auto">
          <a:xfrm>
            <a:off x="401638" y="4300538"/>
            <a:ext cx="4319587" cy="0"/>
          </a:xfrm>
          <a:prstGeom prst="line">
            <a:avLst/>
          </a:prstGeom>
          <a:noFill/>
          <a:ln w="12700">
            <a:solidFill>
              <a:srgbClr val="FFC108"/>
            </a:solidFill>
            <a:round/>
            <a:headEnd/>
            <a:tailEnd/>
          </a:ln>
          <a:extLst>
            <a:ext uri="{909E8E84-426E-40DD-AFC4-6F175D3DCCD1}">
              <a14:hiddenFill xmlns:a14="http://schemas.microsoft.com/office/drawing/2010/main">
                <a:noFill/>
              </a14:hiddenFill>
            </a:ext>
          </a:extLst>
        </p:spPr>
      </p:cxnSp>
      <p:sp>
        <p:nvSpPr>
          <p:cNvPr id="2058" name="圆角矩形 37"/>
          <p:cNvSpPr>
            <a:spLocks noChangeArrowheads="1"/>
          </p:cNvSpPr>
          <p:nvPr/>
        </p:nvSpPr>
        <p:spPr bwMode="auto">
          <a:xfrm>
            <a:off x="2965450" y="5141913"/>
            <a:ext cx="1827213" cy="369887"/>
          </a:xfrm>
          <a:prstGeom prst="roundRect">
            <a:avLst>
              <a:gd name="adj" fmla="val 50000"/>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59" name="文本框 35"/>
          <p:cNvSpPr txBox="1">
            <a:spLocks noChangeArrowheads="1"/>
          </p:cNvSpPr>
          <p:nvPr/>
        </p:nvSpPr>
        <p:spPr bwMode="auto">
          <a:xfrm>
            <a:off x="204788" y="51562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a:solidFill>
                  <a:srgbClr val="0D0D0D"/>
                </a:solidFill>
                <a:latin typeface="微软雅黑" panose="020B0503020204020204" pitchFamily="34" charset="-122"/>
                <a:ea typeface="微软雅黑" panose="020B0503020204020204" pitchFamily="34" charset="-122"/>
              </a:rPr>
              <a:t>专业</a:t>
            </a:r>
            <a:r>
              <a:rPr lang="zh-CN" altLang="zh-CN" sz="1800">
                <a:solidFill>
                  <a:srgbClr val="0D0D0D"/>
                </a:solidFill>
                <a:latin typeface="微软雅黑" panose="020B0503020204020204" pitchFamily="34" charset="-122"/>
                <a:ea typeface="微软雅黑" panose="020B0503020204020204" pitchFamily="34" charset="-122"/>
              </a:rPr>
              <a:t>：</a:t>
            </a:r>
            <a:r>
              <a:rPr lang="zh-CN" altLang="en-US" sz="1800">
                <a:solidFill>
                  <a:srgbClr val="0D0D0D"/>
                </a:solidFill>
                <a:latin typeface="微软雅黑" panose="020B0503020204020204" pitchFamily="34" charset="-122"/>
                <a:ea typeface="微软雅黑" panose="020B0503020204020204" pitchFamily="34" charset="-122"/>
              </a:rPr>
              <a:t>计算机应用                   赵纹萱</a:t>
            </a:r>
            <a:endParaRPr lang="zh-CN" altLang="zh-CN" sz="1800">
              <a:solidFill>
                <a:srgbClr val="0D0D0D"/>
              </a:solidFill>
              <a:latin typeface="微软雅黑" panose="020B0503020204020204" pitchFamily="34" charset="-122"/>
              <a:ea typeface="微软雅黑" panose="020B0503020204020204" pitchFamily="34" charset="-122"/>
            </a:endParaRPr>
          </a:p>
        </p:txBody>
      </p:sp>
      <p:sp>
        <p:nvSpPr>
          <p:cNvPr id="2060" name="任意多边形 18"/>
          <p:cNvSpPr>
            <a:spLocks/>
          </p:cNvSpPr>
          <p:nvPr/>
        </p:nvSpPr>
        <p:spPr bwMode="auto">
          <a:xfrm rot="-2777457">
            <a:off x="4125119" y="5504657"/>
            <a:ext cx="3629025" cy="293687"/>
          </a:xfrm>
          <a:custGeom>
            <a:avLst/>
            <a:gdLst>
              <a:gd name="T0" fmla="*/ 3658158 w 3624192"/>
              <a:gd name="T1" fmla="*/ 0 h 293279"/>
              <a:gd name="T2" fmla="*/ 3622285 w 3624192"/>
              <a:gd name="T3" fmla="*/ 296147 h 293279"/>
              <a:gd name="T4" fmla="*/ 282980 w 3624192"/>
              <a:gd name="T5" fmla="*/ 296147 h 293279"/>
              <a:gd name="T6" fmla="*/ 0 w 3624192"/>
              <a:gd name="T7" fmla="*/ 0 h 293279"/>
              <a:gd name="T8" fmla="*/ 3658158 w 3624192"/>
              <a:gd name="T9" fmla="*/ 0 h 293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24192" h="293279">
                <a:moveTo>
                  <a:pt x="3624192" y="0"/>
                </a:moveTo>
                <a:lnTo>
                  <a:pt x="3588651" y="293279"/>
                </a:lnTo>
                <a:lnTo>
                  <a:pt x="280353" y="293279"/>
                </a:lnTo>
                <a:lnTo>
                  <a:pt x="0" y="0"/>
                </a:lnTo>
                <a:lnTo>
                  <a:pt x="3624192" y="0"/>
                </a:lnTo>
                <a:close/>
              </a:path>
            </a:pathLst>
          </a:custGeom>
          <a:solidFill>
            <a:srgbClr val="FFE6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19"/>
          <p:cNvGrpSpPr>
            <a:grpSpLocks/>
          </p:cNvGrpSpPr>
          <p:nvPr/>
        </p:nvGrpSpPr>
        <p:grpSpPr bwMode="auto">
          <a:xfrm>
            <a:off x="0" y="381000"/>
            <a:ext cx="695325" cy="506413"/>
            <a:chOff x="0" y="0"/>
            <a:chExt cx="694944" cy="624651"/>
          </a:xfrm>
        </p:grpSpPr>
        <p:sp>
          <p:nvSpPr>
            <p:cNvPr id="11269"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270"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1267" name="矩形 22"/>
          <p:cNvSpPr>
            <a:spLocks noChangeArrowheads="1"/>
          </p:cNvSpPr>
          <p:nvPr/>
        </p:nvSpPr>
        <p:spPr bwMode="auto">
          <a:xfrm>
            <a:off x="858838" y="425450"/>
            <a:ext cx="3373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2</a:t>
            </a:r>
            <a:r>
              <a:rPr lang="zh-CN" altLang="en-US" sz="2400" b="1">
                <a:solidFill>
                  <a:srgbClr val="404040"/>
                </a:solidFill>
                <a:latin typeface="微软雅黑" panose="020B0503020204020204" pitchFamily="34" charset="-122"/>
                <a:ea typeface="微软雅黑" panose="020B0503020204020204" pitchFamily="34" charset="-122"/>
              </a:rPr>
              <a:t>、线性方程组的应用</a:t>
            </a:r>
            <a:endParaRPr lang="zh-CN" altLang="zh-CN" sz="2400" b="1">
              <a:solidFill>
                <a:srgbClr val="404040"/>
              </a:solidFill>
            </a:endParaRPr>
          </a:p>
        </p:txBody>
      </p:sp>
      <p:sp>
        <p:nvSpPr>
          <p:cNvPr id="11268" name="矩形 1"/>
          <p:cNvSpPr>
            <a:spLocks noChangeArrowheads="1"/>
          </p:cNvSpPr>
          <p:nvPr/>
        </p:nvSpPr>
        <p:spPr bwMode="auto">
          <a:xfrm>
            <a:off x="858838" y="887413"/>
            <a:ext cx="10931525"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a:solidFill>
                  <a:srgbClr val="333333"/>
                </a:solidFill>
                <a:latin typeface="Microsoft Yahei" panose="020B0503020204020204" pitchFamily="34" charset="-122"/>
                <a:ea typeface="Microsoft Yahei" panose="020B0503020204020204" pitchFamily="34" charset="-122"/>
              </a:rPr>
              <a:t>机器学习</a:t>
            </a:r>
            <a:r>
              <a:rPr lang="en-US" altLang="zh-CN" sz="2800" b="1">
                <a:solidFill>
                  <a:srgbClr val="333333"/>
                </a:solidFill>
                <a:latin typeface="Microsoft Yahei" panose="020B0503020204020204" pitchFamily="34" charset="-122"/>
                <a:ea typeface="Microsoft Yahei" panose="020B0503020204020204" pitchFamily="34" charset="-122"/>
              </a:rPr>
              <a:t>-</a:t>
            </a:r>
            <a:r>
              <a:rPr lang="zh-CN" altLang="en-US" sz="2800" b="1">
                <a:solidFill>
                  <a:srgbClr val="333333"/>
                </a:solidFill>
                <a:latin typeface="Microsoft Yahei" panose="020B0503020204020204" pitchFamily="34" charset="-122"/>
                <a:ea typeface="Microsoft Yahei" panose="020B0503020204020204" pitchFamily="34" charset="-122"/>
              </a:rPr>
              <a:t>多元线性回归</a:t>
            </a:r>
            <a:r>
              <a:rPr lang="en-US" altLang="zh-CN" sz="2800" b="1">
                <a:solidFill>
                  <a:srgbClr val="333333"/>
                </a:solidFill>
                <a:latin typeface="Microsoft Yahei" panose="020B0503020204020204" pitchFamily="34" charset="-122"/>
                <a:ea typeface="Microsoft Yahei" panose="020B0503020204020204" pitchFamily="34" charset="-122"/>
              </a:rPr>
              <a:t>(Multiple Regression)</a:t>
            </a:r>
            <a:r>
              <a:rPr lang="zh-CN" altLang="en-US" sz="2800" b="1">
                <a:solidFill>
                  <a:srgbClr val="333333"/>
                </a:solidFill>
                <a:latin typeface="Microsoft Yahei" panose="020B0503020204020204" pitchFamily="34" charset="-122"/>
                <a:ea typeface="Microsoft Yahei" panose="020B0503020204020204" pitchFamily="34" charset="-122"/>
              </a:rPr>
              <a:t>算法</a:t>
            </a:r>
            <a:endParaRPr lang="en-US" altLang="zh-CN" sz="2800" b="1">
              <a:solidFill>
                <a:srgbClr val="333333"/>
              </a:solidFill>
              <a:latin typeface="Microsoft Yahei" panose="020B0503020204020204" pitchFamily="34" charset="-122"/>
              <a:ea typeface="Microsoft Yahei" panose="020B0503020204020204" pitchFamily="34" charset="-122"/>
            </a:endParaRPr>
          </a:p>
          <a:p>
            <a:endParaRPr lang="en-US" altLang="zh-CN" sz="2400" b="1">
              <a:solidFill>
                <a:srgbClr val="333333"/>
              </a:solidFill>
              <a:latin typeface="Microsoft Yahei" panose="020B0503020204020204" pitchFamily="34" charset="-122"/>
              <a:ea typeface="Microsoft Yahei" panose="020B0503020204020204" pitchFamily="34" charset="-122"/>
            </a:endParaRPr>
          </a:p>
          <a:p>
            <a:r>
              <a:rPr lang="en-US" altLang="zh-CN" sz="2400" b="1">
                <a:solidFill>
                  <a:srgbClr val="333333"/>
                </a:solidFill>
                <a:latin typeface="Microsoft Yahei" panose="020B0503020204020204" pitchFamily="34" charset="-122"/>
                <a:ea typeface="Microsoft Yahei" panose="020B0503020204020204" pitchFamily="34" charset="-122"/>
              </a:rPr>
              <a:t>1</a:t>
            </a:r>
            <a:r>
              <a:rPr lang="zh-CN" altLang="en-US" sz="2400" b="1">
                <a:solidFill>
                  <a:srgbClr val="333333"/>
                </a:solidFill>
                <a:latin typeface="Microsoft Yahei" panose="020B0503020204020204" pitchFamily="34" charset="-122"/>
                <a:ea typeface="Microsoft Yahei" panose="020B0503020204020204" pitchFamily="34" charset="-122"/>
              </a:rPr>
              <a:t>、与简单线性回归的区别：</a:t>
            </a:r>
            <a:endParaRPr lang="en-US" altLang="zh-CN" sz="2400" b="1">
              <a:solidFill>
                <a:srgbClr val="333333"/>
              </a:solidFill>
              <a:latin typeface="Microsoft Yahei" panose="020B0503020204020204" pitchFamily="34" charset="-122"/>
              <a:ea typeface="Microsoft Yahei" panose="020B0503020204020204" pitchFamily="34" charset="-122"/>
            </a:endParaRPr>
          </a:p>
          <a:p>
            <a:r>
              <a:rPr lang="zh-CN" altLang="en-US" sz="2000" b="1">
                <a:solidFill>
                  <a:srgbClr val="333333"/>
                </a:solidFill>
                <a:latin typeface="Microsoft Yahei" panose="020B0503020204020204" pitchFamily="34" charset="-122"/>
                <a:ea typeface="Microsoft Yahei" panose="020B0503020204020204" pitchFamily="34" charset="-122"/>
              </a:rPr>
              <a:t>（</a:t>
            </a:r>
            <a:r>
              <a:rPr lang="en-US" altLang="zh-CN" sz="2000" b="1">
                <a:solidFill>
                  <a:srgbClr val="333333"/>
                </a:solidFill>
                <a:latin typeface="Microsoft Yahei" panose="020B0503020204020204" pitchFamily="34" charset="-122"/>
                <a:ea typeface="Microsoft Yahei" panose="020B0503020204020204" pitchFamily="34" charset="-122"/>
              </a:rPr>
              <a:t>1</a:t>
            </a:r>
            <a:r>
              <a:rPr lang="zh-CN" altLang="en-US" sz="2000" b="1">
                <a:solidFill>
                  <a:srgbClr val="333333"/>
                </a:solidFill>
                <a:latin typeface="Microsoft Yahei" panose="020B0503020204020204" pitchFamily="34" charset="-122"/>
                <a:ea typeface="Microsoft Yahei" panose="020B0503020204020204" pitchFamily="34" charset="-122"/>
              </a:rPr>
              <a:t>）简单线性回归：一个自变量</a:t>
            </a:r>
            <a:r>
              <a:rPr lang="en-US" altLang="zh-CN" sz="2000" b="1">
                <a:solidFill>
                  <a:srgbClr val="333333"/>
                </a:solidFill>
                <a:latin typeface="Microsoft Yahei" panose="020B0503020204020204" pitchFamily="34" charset="-122"/>
                <a:ea typeface="Microsoft Yahei" panose="020B0503020204020204" pitchFamily="34" charset="-122"/>
              </a:rPr>
              <a:t>(x)</a:t>
            </a:r>
          </a:p>
          <a:p>
            <a:r>
              <a:rPr lang="zh-CN" altLang="en-US" sz="2000" b="1">
                <a:solidFill>
                  <a:srgbClr val="333333"/>
                </a:solidFill>
                <a:latin typeface="Microsoft Yahei" panose="020B0503020204020204" pitchFamily="34" charset="-122"/>
                <a:ea typeface="Microsoft Yahei" panose="020B0503020204020204" pitchFamily="34" charset="-122"/>
              </a:rPr>
              <a:t>（</a:t>
            </a:r>
            <a:r>
              <a:rPr lang="en-US" altLang="zh-CN" sz="2000" b="1">
                <a:solidFill>
                  <a:srgbClr val="333333"/>
                </a:solidFill>
                <a:latin typeface="Microsoft Yahei" panose="020B0503020204020204" pitchFamily="34" charset="-122"/>
                <a:ea typeface="Microsoft Yahei" panose="020B0503020204020204" pitchFamily="34" charset="-122"/>
              </a:rPr>
              <a:t>2</a:t>
            </a:r>
            <a:r>
              <a:rPr lang="zh-CN" altLang="en-US" sz="2000" b="1">
                <a:solidFill>
                  <a:srgbClr val="333333"/>
                </a:solidFill>
                <a:latin typeface="Microsoft Yahei" panose="020B0503020204020204" pitchFamily="34" charset="-122"/>
                <a:ea typeface="Microsoft Yahei" panose="020B0503020204020204" pitchFamily="34" charset="-122"/>
              </a:rPr>
              <a:t>）多元线性回归：多个自变量</a:t>
            </a:r>
            <a:r>
              <a:rPr lang="en-US" altLang="zh-CN" sz="2000" b="1">
                <a:solidFill>
                  <a:srgbClr val="333333"/>
                </a:solidFill>
                <a:latin typeface="Microsoft Yahei" panose="020B0503020204020204" pitchFamily="34" charset="-122"/>
                <a:ea typeface="Microsoft Yahei" panose="020B0503020204020204" pitchFamily="34" charset="-122"/>
              </a:rPr>
              <a:t>(x)</a:t>
            </a:r>
          </a:p>
          <a:p>
            <a:endParaRPr lang="en-US" altLang="zh-CN" sz="2400" b="1">
              <a:solidFill>
                <a:srgbClr val="333333"/>
              </a:solidFill>
              <a:latin typeface="Microsoft Yahei" panose="020B0503020204020204" pitchFamily="34" charset="-122"/>
              <a:ea typeface="Microsoft Yahei" panose="020B0503020204020204" pitchFamily="34" charset="-122"/>
            </a:endParaRPr>
          </a:p>
          <a:p>
            <a:r>
              <a:rPr lang="en-US" altLang="zh-CN" sz="2400" b="1">
                <a:solidFill>
                  <a:srgbClr val="333333"/>
                </a:solidFill>
                <a:latin typeface="Microsoft Yahei" panose="020B0503020204020204" pitchFamily="34" charset="-122"/>
                <a:ea typeface="Microsoft Yahei" panose="020B0503020204020204" pitchFamily="34" charset="-122"/>
              </a:rPr>
              <a:t>2</a:t>
            </a:r>
            <a:r>
              <a:rPr lang="zh-CN" altLang="en-US" sz="2400" b="1">
                <a:solidFill>
                  <a:srgbClr val="333333"/>
                </a:solidFill>
                <a:latin typeface="Microsoft Yahei" panose="020B0503020204020204" pitchFamily="34" charset="-122"/>
                <a:ea typeface="Microsoft Yahei" panose="020B0503020204020204" pitchFamily="34" charset="-122"/>
              </a:rPr>
              <a:t>、多元回归模型：</a:t>
            </a:r>
            <a:endParaRPr lang="en-US" altLang="zh-CN" sz="2400" b="1">
              <a:solidFill>
                <a:srgbClr val="333333"/>
              </a:solidFill>
              <a:latin typeface="Microsoft Yahei" panose="020B0503020204020204" pitchFamily="34" charset="-122"/>
              <a:ea typeface="Microsoft Yahei" panose="020B0503020204020204" pitchFamily="34" charset="-122"/>
            </a:endParaRPr>
          </a:p>
          <a:p>
            <a:r>
              <a:rPr lang="en-US" altLang="zh-CN" sz="2000" b="1">
                <a:solidFill>
                  <a:srgbClr val="333333"/>
                </a:solidFill>
                <a:latin typeface="Microsoft Yahei" panose="020B0503020204020204" pitchFamily="34" charset="-122"/>
                <a:ea typeface="Microsoft Yahei" panose="020B0503020204020204" pitchFamily="34" charset="-122"/>
              </a:rPr>
              <a:t>y=</a:t>
            </a:r>
            <a:r>
              <a:rPr lang="el-GR" altLang="zh-CN" sz="2000" b="1">
                <a:solidFill>
                  <a:srgbClr val="333333"/>
                </a:solidFill>
                <a:latin typeface="Microsoft Yahei" panose="020B0503020204020204" pitchFamily="34" charset="-122"/>
                <a:ea typeface="Microsoft Yahei" panose="020B0503020204020204" pitchFamily="34" charset="-122"/>
              </a:rPr>
              <a:t>β0</a:t>
            </a:r>
            <a:r>
              <a:rPr lang="zh-CN" altLang="el-GR" sz="2000" b="1">
                <a:solidFill>
                  <a:srgbClr val="333333"/>
                </a:solidFill>
                <a:latin typeface="Microsoft Yahei" panose="020B0503020204020204" pitchFamily="34" charset="-122"/>
                <a:ea typeface="Microsoft Yahei" panose="020B0503020204020204" pitchFamily="34" charset="-122"/>
              </a:rPr>
              <a:t>＋</a:t>
            </a:r>
            <a:r>
              <a:rPr lang="el-GR" altLang="zh-CN" sz="2000" b="1">
                <a:solidFill>
                  <a:srgbClr val="333333"/>
                </a:solidFill>
                <a:latin typeface="Microsoft Yahei" panose="020B0503020204020204" pitchFamily="34" charset="-122"/>
                <a:ea typeface="Microsoft Yahei" panose="020B0503020204020204" pitchFamily="34" charset="-122"/>
              </a:rPr>
              <a:t>β</a:t>
            </a:r>
            <a:r>
              <a:rPr lang="zh-CN" altLang="el-GR" sz="2000" b="1">
                <a:solidFill>
                  <a:srgbClr val="333333"/>
                </a:solidFill>
                <a:latin typeface="Microsoft Yahei" panose="020B0503020204020204" pitchFamily="34" charset="-122"/>
                <a:ea typeface="Microsoft Yahei" panose="020B0503020204020204" pitchFamily="34" charset="-122"/>
              </a:rPr>
              <a:t>１</a:t>
            </a:r>
            <a:r>
              <a:rPr lang="en-US" altLang="zh-CN" sz="2000" b="1">
                <a:solidFill>
                  <a:srgbClr val="333333"/>
                </a:solidFill>
                <a:latin typeface="Microsoft Yahei" panose="020B0503020204020204" pitchFamily="34" charset="-122"/>
                <a:ea typeface="Microsoft Yahei" panose="020B0503020204020204" pitchFamily="34" charset="-122"/>
              </a:rPr>
              <a:t>x1+</a:t>
            </a:r>
            <a:r>
              <a:rPr lang="el-GR" altLang="zh-CN" sz="2000" b="1">
                <a:solidFill>
                  <a:srgbClr val="333333"/>
                </a:solidFill>
                <a:latin typeface="Microsoft Yahei" panose="020B0503020204020204" pitchFamily="34" charset="-122"/>
                <a:ea typeface="Microsoft Yahei" panose="020B0503020204020204" pitchFamily="34" charset="-122"/>
              </a:rPr>
              <a:t>β2</a:t>
            </a:r>
            <a:r>
              <a:rPr lang="en-US" altLang="zh-CN" sz="2000" b="1">
                <a:solidFill>
                  <a:srgbClr val="333333"/>
                </a:solidFill>
                <a:latin typeface="Microsoft Yahei" panose="020B0503020204020204" pitchFamily="34" charset="-122"/>
                <a:ea typeface="Microsoft Yahei" panose="020B0503020204020204" pitchFamily="34" charset="-122"/>
              </a:rPr>
              <a:t>x2+ … +</a:t>
            </a:r>
            <a:r>
              <a:rPr lang="el-GR" altLang="zh-CN" sz="2000" b="1">
                <a:solidFill>
                  <a:srgbClr val="333333"/>
                </a:solidFill>
                <a:latin typeface="Microsoft Yahei" panose="020B0503020204020204" pitchFamily="34" charset="-122"/>
                <a:ea typeface="Microsoft Yahei" panose="020B0503020204020204" pitchFamily="34" charset="-122"/>
              </a:rPr>
              <a:t>β</a:t>
            </a:r>
            <a:r>
              <a:rPr lang="en-US" altLang="zh-CN" sz="2000" b="1">
                <a:solidFill>
                  <a:srgbClr val="333333"/>
                </a:solidFill>
                <a:latin typeface="Microsoft Yahei" panose="020B0503020204020204" pitchFamily="34" charset="-122"/>
                <a:ea typeface="Microsoft Yahei" panose="020B0503020204020204" pitchFamily="34" charset="-122"/>
              </a:rPr>
              <a:t>pxp+</a:t>
            </a:r>
            <a:r>
              <a:rPr lang="el-GR" altLang="zh-CN" sz="2000" b="1">
                <a:solidFill>
                  <a:srgbClr val="333333"/>
                </a:solidFill>
                <a:latin typeface="Microsoft Yahei" panose="020B0503020204020204" pitchFamily="34" charset="-122"/>
                <a:ea typeface="Microsoft Yahei" panose="020B0503020204020204" pitchFamily="34" charset="-122"/>
              </a:rPr>
              <a:t>ε </a:t>
            </a:r>
            <a:endParaRPr lang="en-US" altLang="zh-CN" sz="2000" b="1">
              <a:solidFill>
                <a:srgbClr val="333333"/>
              </a:solidFill>
              <a:latin typeface="Microsoft Yahei" panose="020B0503020204020204" pitchFamily="34" charset="-122"/>
              <a:ea typeface="Microsoft Yahei" panose="020B0503020204020204" pitchFamily="34" charset="-122"/>
            </a:endParaRPr>
          </a:p>
          <a:p>
            <a:r>
              <a:rPr lang="zh-CN" altLang="en-US" sz="2000" b="1">
                <a:solidFill>
                  <a:srgbClr val="333333"/>
                </a:solidFill>
                <a:latin typeface="Microsoft Yahei" panose="020B0503020204020204" pitchFamily="34" charset="-122"/>
                <a:ea typeface="Microsoft Yahei" panose="020B0503020204020204" pitchFamily="34" charset="-122"/>
              </a:rPr>
              <a:t>其中，其中：</a:t>
            </a:r>
            <a:r>
              <a:rPr lang="en-US" altLang="zh-CN" sz="2000" b="1">
                <a:solidFill>
                  <a:srgbClr val="333333"/>
                </a:solidFill>
                <a:latin typeface="Microsoft Yahei" panose="020B0503020204020204" pitchFamily="34" charset="-122"/>
                <a:ea typeface="Microsoft Yahei" panose="020B0503020204020204" pitchFamily="34" charset="-122"/>
              </a:rPr>
              <a:t>β0</a:t>
            </a:r>
            <a:r>
              <a:rPr lang="zh-CN" altLang="en-US" sz="2000" b="1">
                <a:solidFill>
                  <a:srgbClr val="333333"/>
                </a:solidFill>
                <a:latin typeface="Microsoft Yahei" panose="020B0503020204020204" pitchFamily="34" charset="-122"/>
                <a:ea typeface="Microsoft Yahei" panose="020B0503020204020204" pitchFamily="34" charset="-122"/>
              </a:rPr>
              <a:t>，</a:t>
            </a:r>
            <a:r>
              <a:rPr lang="en-US" altLang="zh-CN" sz="2000" b="1">
                <a:solidFill>
                  <a:srgbClr val="333333"/>
                </a:solidFill>
                <a:latin typeface="Microsoft Yahei" panose="020B0503020204020204" pitchFamily="34" charset="-122"/>
                <a:ea typeface="Microsoft Yahei" panose="020B0503020204020204" pitchFamily="34" charset="-122"/>
              </a:rPr>
              <a:t>β</a:t>
            </a:r>
            <a:r>
              <a:rPr lang="zh-CN" altLang="en-US" sz="2000" b="1">
                <a:solidFill>
                  <a:srgbClr val="333333"/>
                </a:solidFill>
                <a:latin typeface="Microsoft Yahei" panose="020B0503020204020204" pitchFamily="34" charset="-122"/>
                <a:ea typeface="Microsoft Yahei" panose="020B0503020204020204" pitchFamily="34" charset="-122"/>
              </a:rPr>
              <a:t>１，</a:t>
            </a:r>
            <a:r>
              <a:rPr lang="en-US" altLang="zh-CN" sz="2000" b="1">
                <a:solidFill>
                  <a:srgbClr val="333333"/>
                </a:solidFill>
                <a:latin typeface="Microsoft Yahei" panose="020B0503020204020204" pitchFamily="34" charset="-122"/>
                <a:ea typeface="Microsoft Yahei" panose="020B0503020204020204" pitchFamily="34" charset="-122"/>
              </a:rPr>
              <a:t>β2… βp</a:t>
            </a:r>
            <a:r>
              <a:rPr lang="zh-CN" altLang="en-US" sz="2000" b="1">
                <a:solidFill>
                  <a:srgbClr val="333333"/>
                </a:solidFill>
                <a:latin typeface="Microsoft Yahei" panose="020B0503020204020204" pitchFamily="34" charset="-122"/>
                <a:ea typeface="Microsoft Yahei" panose="020B0503020204020204" pitchFamily="34" charset="-122"/>
              </a:rPr>
              <a:t>是参数 ，</a:t>
            </a:r>
            <a:r>
              <a:rPr lang="en-US" altLang="zh-CN" sz="2000" b="1">
                <a:solidFill>
                  <a:srgbClr val="333333"/>
                </a:solidFill>
                <a:latin typeface="Microsoft Yahei" panose="020B0503020204020204" pitchFamily="34" charset="-122"/>
                <a:ea typeface="Microsoft Yahei" panose="020B0503020204020204" pitchFamily="34" charset="-122"/>
              </a:rPr>
              <a:t>ε</a:t>
            </a:r>
            <a:r>
              <a:rPr lang="zh-CN" altLang="en-US" sz="2000" b="1">
                <a:solidFill>
                  <a:srgbClr val="333333"/>
                </a:solidFill>
                <a:latin typeface="Microsoft Yahei" panose="020B0503020204020204" pitchFamily="34" charset="-122"/>
                <a:ea typeface="Microsoft Yahei" panose="020B0503020204020204" pitchFamily="34" charset="-122"/>
              </a:rPr>
              <a:t>是误差值、</a:t>
            </a:r>
            <a:endParaRPr lang="en-US" altLang="zh-CN" sz="2000" b="1">
              <a:solidFill>
                <a:srgbClr val="333333"/>
              </a:solidFill>
              <a:latin typeface="Microsoft Yahei" panose="020B0503020204020204" pitchFamily="34" charset="-122"/>
              <a:ea typeface="Microsoft Yahei" panose="020B0503020204020204" pitchFamily="34" charset="-122"/>
            </a:endParaRPr>
          </a:p>
          <a:p>
            <a:endParaRPr lang="en-US" altLang="zh-CN" sz="2400" b="1">
              <a:solidFill>
                <a:srgbClr val="333333"/>
              </a:solidFill>
              <a:latin typeface="Microsoft Yahei" panose="020B0503020204020204" pitchFamily="34" charset="-122"/>
              <a:ea typeface="Microsoft Yahei" panose="020B0503020204020204" pitchFamily="34" charset="-122"/>
            </a:endParaRPr>
          </a:p>
          <a:p>
            <a:r>
              <a:rPr lang="en-US" altLang="zh-CN" sz="2400" b="1">
                <a:solidFill>
                  <a:srgbClr val="333333"/>
                </a:solidFill>
                <a:latin typeface="Microsoft Yahei" panose="020B0503020204020204" pitchFamily="34" charset="-122"/>
                <a:ea typeface="Microsoft Yahei" panose="020B0503020204020204" pitchFamily="34" charset="-122"/>
              </a:rPr>
              <a:t>3</a:t>
            </a:r>
            <a:r>
              <a:rPr lang="zh-CN" altLang="en-US" sz="2400" b="1">
                <a:solidFill>
                  <a:srgbClr val="333333"/>
                </a:solidFill>
                <a:latin typeface="Microsoft Yahei" panose="020B0503020204020204" pitchFamily="34" charset="-122"/>
                <a:ea typeface="Microsoft Yahei" panose="020B0503020204020204" pitchFamily="34" charset="-122"/>
              </a:rPr>
              <a:t>、多元回归方程：</a:t>
            </a:r>
            <a:endParaRPr lang="en-US" altLang="zh-CN" sz="2400" b="1">
              <a:solidFill>
                <a:srgbClr val="333333"/>
              </a:solidFill>
              <a:latin typeface="Microsoft Yahei" panose="020B0503020204020204" pitchFamily="34" charset="-122"/>
              <a:ea typeface="Microsoft Yahei" panose="020B0503020204020204" pitchFamily="34" charset="-122"/>
            </a:endParaRPr>
          </a:p>
          <a:p>
            <a:r>
              <a:rPr lang="en-US" altLang="zh-CN" sz="2000" b="1">
                <a:solidFill>
                  <a:srgbClr val="333333"/>
                </a:solidFill>
                <a:latin typeface="Microsoft Yahei" panose="020B0503020204020204" pitchFamily="34" charset="-122"/>
                <a:ea typeface="Microsoft Yahei" panose="020B0503020204020204" pitchFamily="34" charset="-122"/>
              </a:rPr>
              <a:t>E(y)=</a:t>
            </a:r>
            <a:r>
              <a:rPr lang="el-GR" altLang="zh-CN" sz="2000" b="1">
                <a:solidFill>
                  <a:srgbClr val="333333"/>
                </a:solidFill>
                <a:latin typeface="Microsoft Yahei" panose="020B0503020204020204" pitchFamily="34" charset="-122"/>
                <a:ea typeface="Microsoft Yahei" panose="020B0503020204020204" pitchFamily="34" charset="-122"/>
              </a:rPr>
              <a:t>β0</a:t>
            </a:r>
            <a:r>
              <a:rPr lang="zh-CN" altLang="el-GR" sz="2000" b="1">
                <a:solidFill>
                  <a:srgbClr val="333333"/>
                </a:solidFill>
                <a:latin typeface="Microsoft Yahei" panose="020B0503020204020204" pitchFamily="34" charset="-122"/>
                <a:ea typeface="Microsoft Yahei" panose="020B0503020204020204" pitchFamily="34" charset="-122"/>
              </a:rPr>
              <a:t>＋</a:t>
            </a:r>
            <a:r>
              <a:rPr lang="el-GR" altLang="zh-CN" sz="2000" b="1">
                <a:solidFill>
                  <a:srgbClr val="333333"/>
                </a:solidFill>
                <a:latin typeface="Microsoft Yahei" panose="020B0503020204020204" pitchFamily="34" charset="-122"/>
                <a:ea typeface="Microsoft Yahei" panose="020B0503020204020204" pitchFamily="34" charset="-122"/>
              </a:rPr>
              <a:t>β</a:t>
            </a:r>
            <a:r>
              <a:rPr lang="zh-CN" altLang="el-GR" sz="2000" b="1">
                <a:solidFill>
                  <a:srgbClr val="333333"/>
                </a:solidFill>
                <a:latin typeface="Microsoft Yahei" panose="020B0503020204020204" pitchFamily="34" charset="-122"/>
                <a:ea typeface="Microsoft Yahei" panose="020B0503020204020204" pitchFamily="34" charset="-122"/>
              </a:rPr>
              <a:t>１</a:t>
            </a:r>
            <a:r>
              <a:rPr lang="en-US" altLang="zh-CN" sz="2000" b="1">
                <a:solidFill>
                  <a:srgbClr val="333333"/>
                </a:solidFill>
                <a:latin typeface="Microsoft Yahei" panose="020B0503020204020204" pitchFamily="34" charset="-122"/>
                <a:ea typeface="Microsoft Yahei" panose="020B0503020204020204" pitchFamily="34" charset="-122"/>
              </a:rPr>
              <a:t>x1+</a:t>
            </a:r>
            <a:r>
              <a:rPr lang="el-GR" altLang="zh-CN" sz="2000" b="1">
                <a:solidFill>
                  <a:srgbClr val="333333"/>
                </a:solidFill>
                <a:latin typeface="Microsoft Yahei" panose="020B0503020204020204" pitchFamily="34" charset="-122"/>
                <a:ea typeface="Microsoft Yahei" panose="020B0503020204020204" pitchFamily="34" charset="-122"/>
              </a:rPr>
              <a:t>β2</a:t>
            </a:r>
            <a:r>
              <a:rPr lang="en-US" altLang="zh-CN" sz="2000" b="1">
                <a:solidFill>
                  <a:srgbClr val="333333"/>
                </a:solidFill>
                <a:latin typeface="Microsoft Yahei" panose="020B0503020204020204" pitchFamily="34" charset="-122"/>
                <a:ea typeface="Microsoft Yahei" panose="020B0503020204020204" pitchFamily="34" charset="-122"/>
              </a:rPr>
              <a:t>x2+ … +</a:t>
            </a:r>
            <a:r>
              <a:rPr lang="el-GR" altLang="zh-CN" sz="2000" b="1">
                <a:solidFill>
                  <a:srgbClr val="333333"/>
                </a:solidFill>
                <a:latin typeface="Microsoft Yahei" panose="020B0503020204020204" pitchFamily="34" charset="-122"/>
                <a:ea typeface="Microsoft Yahei" panose="020B0503020204020204" pitchFamily="34" charset="-122"/>
              </a:rPr>
              <a:t>β</a:t>
            </a:r>
            <a:r>
              <a:rPr lang="en-US" altLang="zh-CN" sz="2000" b="1">
                <a:solidFill>
                  <a:srgbClr val="333333"/>
                </a:solidFill>
                <a:latin typeface="Microsoft Yahei" panose="020B0503020204020204" pitchFamily="34" charset="-122"/>
                <a:ea typeface="Microsoft Yahei" panose="020B0503020204020204" pitchFamily="34" charset="-122"/>
              </a:rPr>
              <a:t>pxp</a:t>
            </a:r>
          </a:p>
          <a:p>
            <a:endParaRPr lang="en-US" altLang="zh-CN" sz="2400" b="1">
              <a:solidFill>
                <a:srgbClr val="333333"/>
              </a:solidFill>
              <a:latin typeface="Microsoft Yahei" panose="020B0503020204020204" pitchFamily="34" charset="-122"/>
              <a:ea typeface="Microsoft Yahei" panose="020B0503020204020204" pitchFamily="34" charset="-122"/>
            </a:endParaRPr>
          </a:p>
          <a:p>
            <a:r>
              <a:rPr lang="en-US" altLang="zh-CN" sz="2400" b="1">
                <a:solidFill>
                  <a:srgbClr val="333333"/>
                </a:solidFill>
                <a:latin typeface="Microsoft Yahei" panose="020B0503020204020204" pitchFamily="34" charset="-122"/>
                <a:ea typeface="Microsoft Yahei" panose="020B0503020204020204" pitchFamily="34" charset="-122"/>
              </a:rPr>
              <a:t>4</a:t>
            </a:r>
            <a:r>
              <a:rPr lang="zh-CN" altLang="en-US" sz="2400" b="1">
                <a:solidFill>
                  <a:srgbClr val="333333"/>
                </a:solidFill>
                <a:latin typeface="Microsoft Yahei" panose="020B0503020204020204" pitchFamily="34" charset="-122"/>
                <a:ea typeface="Microsoft Yahei" panose="020B0503020204020204" pitchFamily="34" charset="-122"/>
              </a:rPr>
              <a:t>、估计多元回归方程：</a:t>
            </a:r>
            <a:endParaRPr lang="en-US" altLang="zh-CN" sz="2400" b="1">
              <a:solidFill>
                <a:srgbClr val="333333"/>
              </a:solidFill>
              <a:latin typeface="Microsoft Yahei" panose="020B0503020204020204" pitchFamily="34" charset="-122"/>
              <a:ea typeface="Microsoft Yahei" panose="020B0503020204020204" pitchFamily="34" charset="-122"/>
            </a:endParaRPr>
          </a:p>
          <a:p>
            <a:r>
              <a:rPr lang="en-US" altLang="zh-CN" sz="2000" b="1">
                <a:solidFill>
                  <a:srgbClr val="333333"/>
                </a:solidFill>
                <a:latin typeface="Microsoft Yahei" panose="020B0503020204020204" pitchFamily="34" charset="-122"/>
                <a:ea typeface="Microsoft Yahei" panose="020B0503020204020204" pitchFamily="34" charset="-122"/>
              </a:rPr>
              <a:t>y_hat=b0</a:t>
            </a:r>
            <a:r>
              <a:rPr lang="zh-CN" altLang="en-US" sz="2000" b="1">
                <a:solidFill>
                  <a:srgbClr val="333333"/>
                </a:solidFill>
                <a:latin typeface="Microsoft Yahei" panose="020B0503020204020204" pitchFamily="34" charset="-122"/>
                <a:ea typeface="Microsoft Yahei" panose="020B0503020204020204" pitchFamily="34" charset="-122"/>
              </a:rPr>
              <a:t>＋</a:t>
            </a:r>
            <a:r>
              <a:rPr lang="en-US" altLang="zh-CN" sz="2000" b="1">
                <a:solidFill>
                  <a:srgbClr val="333333"/>
                </a:solidFill>
                <a:latin typeface="Microsoft Yahei" panose="020B0503020204020204" pitchFamily="34" charset="-122"/>
                <a:ea typeface="Microsoft Yahei" panose="020B0503020204020204" pitchFamily="34" charset="-122"/>
              </a:rPr>
              <a:t>b</a:t>
            </a:r>
            <a:r>
              <a:rPr lang="zh-CN" altLang="en-US" sz="2000" b="1">
                <a:solidFill>
                  <a:srgbClr val="333333"/>
                </a:solidFill>
                <a:latin typeface="Microsoft Yahei" panose="020B0503020204020204" pitchFamily="34" charset="-122"/>
                <a:ea typeface="Microsoft Yahei" panose="020B0503020204020204" pitchFamily="34" charset="-122"/>
              </a:rPr>
              <a:t>１</a:t>
            </a:r>
            <a:r>
              <a:rPr lang="en-US" altLang="zh-CN" sz="2000" b="1">
                <a:solidFill>
                  <a:srgbClr val="333333"/>
                </a:solidFill>
                <a:latin typeface="Microsoft Yahei" panose="020B0503020204020204" pitchFamily="34" charset="-122"/>
                <a:ea typeface="Microsoft Yahei" panose="020B0503020204020204" pitchFamily="34" charset="-122"/>
              </a:rPr>
              <a:t>x1+b2x2+ … +bpxp</a:t>
            </a:r>
            <a:r>
              <a:rPr lang="zh-CN" altLang="en-US" sz="2000" b="1">
                <a:solidFill>
                  <a:srgbClr val="333333"/>
                </a:solidFill>
                <a:latin typeface="Microsoft Yahei" panose="020B0503020204020204" pitchFamily="34" charset="-122"/>
                <a:ea typeface="Microsoft Yahei" panose="020B0503020204020204" pitchFamily="34" charset="-122"/>
              </a:rPr>
              <a:t>，（估计值），一个样本被用来计算</a:t>
            </a:r>
            <a:r>
              <a:rPr lang="en-US" altLang="zh-CN" sz="2000" b="1">
                <a:solidFill>
                  <a:srgbClr val="333333"/>
                </a:solidFill>
                <a:latin typeface="Microsoft Yahei" panose="020B0503020204020204" pitchFamily="34" charset="-122"/>
                <a:ea typeface="Microsoft Yahei" panose="020B0503020204020204" pitchFamily="34" charset="-122"/>
              </a:rPr>
              <a:t>β0</a:t>
            </a:r>
            <a:r>
              <a:rPr lang="zh-CN" altLang="en-US" sz="2000" b="1">
                <a:solidFill>
                  <a:srgbClr val="333333"/>
                </a:solidFill>
                <a:latin typeface="Microsoft Yahei" panose="020B0503020204020204" pitchFamily="34" charset="-122"/>
                <a:ea typeface="Microsoft Yahei" panose="020B0503020204020204" pitchFamily="34" charset="-122"/>
              </a:rPr>
              <a:t>，</a:t>
            </a:r>
            <a:r>
              <a:rPr lang="en-US" altLang="zh-CN" sz="2000" b="1">
                <a:solidFill>
                  <a:srgbClr val="333333"/>
                </a:solidFill>
                <a:latin typeface="Microsoft Yahei" panose="020B0503020204020204" pitchFamily="34" charset="-122"/>
                <a:ea typeface="Microsoft Yahei" panose="020B0503020204020204" pitchFamily="34" charset="-122"/>
              </a:rPr>
              <a:t>β</a:t>
            </a:r>
            <a:r>
              <a:rPr lang="zh-CN" altLang="en-US" sz="2000" b="1">
                <a:solidFill>
                  <a:srgbClr val="333333"/>
                </a:solidFill>
                <a:latin typeface="Microsoft Yahei" panose="020B0503020204020204" pitchFamily="34" charset="-122"/>
                <a:ea typeface="Microsoft Yahei" panose="020B0503020204020204" pitchFamily="34" charset="-122"/>
              </a:rPr>
              <a:t>１，</a:t>
            </a:r>
            <a:r>
              <a:rPr lang="en-US" altLang="zh-CN" sz="2000" b="1">
                <a:solidFill>
                  <a:srgbClr val="333333"/>
                </a:solidFill>
                <a:latin typeface="Microsoft Yahei" panose="020B0503020204020204" pitchFamily="34" charset="-122"/>
                <a:ea typeface="Microsoft Yahei" panose="020B0503020204020204" pitchFamily="34" charset="-122"/>
              </a:rPr>
              <a:t>β2… βp</a:t>
            </a:r>
            <a:r>
              <a:rPr lang="zh-CN" altLang="en-US" sz="2000" b="1">
                <a:solidFill>
                  <a:srgbClr val="333333"/>
                </a:solidFill>
                <a:latin typeface="Microsoft Yahei" panose="020B0503020204020204" pitchFamily="34" charset="-122"/>
                <a:ea typeface="Microsoft Yahei" panose="020B0503020204020204" pitchFamily="34" charset="-122"/>
              </a:rPr>
              <a:t>的点估计</a:t>
            </a:r>
            <a:r>
              <a:rPr lang="en-US" altLang="zh-CN" sz="2000" b="1">
                <a:solidFill>
                  <a:srgbClr val="333333"/>
                </a:solidFill>
                <a:latin typeface="Microsoft Yahei" panose="020B0503020204020204" pitchFamily="34" charset="-122"/>
                <a:ea typeface="Microsoft Yahei" panose="020B0503020204020204" pitchFamily="34" charset="-122"/>
              </a:rPr>
              <a:t>b0, b1, b2,…, bp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19"/>
          <p:cNvGrpSpPr>
            <a:grpSpLocks/>
          </p:cNvGrpSpPr>
          <p:nvPr/>
        </p:nvGrpSpPr>
        <p:grpSpPr bwMode="auto">
          <a:xfrm>
            <a:off x="0" y="381000"/>
            <a:ext cx="695325" cy="506413"/>
            <a:chOff x="0" y="0"/>
            <a:chExt cx="694944" cy="624651"/>
          </a:xfrm>
        </p:grpSpPr>
        <p:sp>
          <p:nvSpPr>
            <p:cNvPr id="12295"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296"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291" name="矩形 22"/>
          <p:cNvSpPr>
            <a:spLocks noChangeArrowheads="1"/>
          </p:cNvSpPr>
          <p:nvPr/>
        </p:nvSpPr>
        <p:spPr bwMode="auto">
          <a:xfrm>
            <a:off x="858838" y="425450"/>
            <a:ext cx="3255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2</a:t>
            </a:r>
            <a:r>
              <a:rPr lang="zh-CN" altLang="en-US" sz="2400" b="1">
                <a:solidFill>
                  <a:srgbClr val="404040"/>
                </a:solidFill>
                <a:latin typeface="微软雅黑" panose="020B0503020204020204" pitchFamily="34" charset="-122"/>
                <a:ea typeface="微软雅黑" panose="020B0503020204020204" pitchFamily="34" charset="-122"/>
              </a:rPr>
              <a:t>、线性方程组的应用</a:t>
            </a:r>
            <a:endParaRPr lang="zh-CN" altLang="zh-CN" sz="2400" b="1">
              <a:solidFill>
                <a:srgbClr val="404040"/>
              </a:solidFill>
            </a:endParaRPr>
          </a:p>
        </p:txBody>
      </p:sp>
      <p:pic>
        <p:nvPicPr>
          <p:cNvPr id="1229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8838" y="1036638"/>
            <a:ext cx="5000625"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矩形 5"/>
          <p:cNvSpPr>
            <a:spLocks noChangeArrowheads="1"/>
          </p:cNvSpPr>
          <p:nvPr/>
        </p:nvSpPr>
        <p:spPr bwMode="auto">
          <a:xfrm>
            <a:off x="858838" y="4686300"/>
            <a:ext cx="57070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800" dirty="0"/>
              <a:t>Time = b0+ b1*Miles + b2 * Deliveries</a:t>
            </a:r>
            <a:endParaRPr lang="zh-CN" altLang="en-US" sz="2800" dirty="0"/>
          </a:p>
        </p:txBody>
      </p:sp>
      <p:sp>
        <p:nvSpPr>
          <p:cNvPr id="12294" name="矩形 7"/>
          <p:cNvSpPr>
            <a:spLocks noChangeArrowheads="1"/>
          </p:cNvSpPr>
          <p:nvPr/>
        </p:nvSpPr>
        <p:spPr bwMode="auto">
          <a:xfrm>
            <a:off x="858838" y="5208588"/>
            <a:ext cx="6096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dirty="0"/>
              <a:t>b0: </a:t>
            </a:r>
            <a:r>
              <a:rPr lang="zh-CN" altLang="en-US" sz="2000" dirty="0"/>
              <a:t>平均每多运送一英里，运输时间延长</a:t>
            </a:r>
            <a:r>
              <a:rPr lang="en-US" altLang="zh-CN" sz="2000" dirty="0"/>
              <a:t>b1 </a:t>
            </a:r>
            <a:r>
              <a:rPr lang="zh-CN" altLang="en-US" sz="2000" dirty="0"/>
              <a:t>小时</a:t>
            </a:r>
          </a:p>
          <a:p>
            <a:r>
              <a:rPr lang="en-US" altLang="zh-CN" sz="2000" dirty="0"/>
              <a:t>b1: </a:t>
            </a:r>
            <a:r>
              <a:rPr lang="zh-CN" altLang="en-US" sz="2000" dirty="0"/>
              <a:t>平均每多一次运输，运输时间延长 </a:t>
            </a:r>
            <a:r>
              <a:rPr lang="en-US" altLang="zh-CN" sz="2000" dirty="0"/>
              <a:t>b2 </a:t>
            </a:r>
            <a:r>
              <a:rPr lang="zh-CN" altLang="en-US" sz="2000" dirty="0"/>
              <a:t>小时</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19"/>
          <p:cNvGrpSpPr>
            <a:grpSpLocks/>
          </p:cNvGrpSpPr>
          <p:nvPr/>
        </p:nvGrpSpPr>
        <p:grpSpPr bwMode="auto">
          <a:xfrm>
            <a:off x="0" y="381000"/>
            <a:ext cx="695325" cy="506413"/>
            <a:chOff x="0" y="0"/>
            <a:chExt cx="694944" cy="624651"/>
          </a:xfrm>
        </p:grpSpPr>
        <p:sp>
          <p:nvSpPr>
            <p:cNvPr id="13318"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319"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3315" name="矩形 22"/>
          <p:cNvSpPr>
            <a:spLocks noChangeArrowheads="1"/>
          </p:cNvSpPr>
          <p:nvPr/>
        </p:nvSpPr>
        <p:spPr bwMode="auto">
          <a:xfrm>
            <a:off x="858838" y="425450"/>
            <a:ext cx="3255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2</a:t>
            </a:r>
            <a:r>
              <a:rPr lang="zh-CN" altLang="en-US" sz="2400" b="1">
                <a:solidFill>
                  <a:srgbClr val="404040"/>
                </a:solidFill>
                <a:latin typeface="微软雅黑" panose="020B0503020204020204" pitchFamily="34" charset="-122"/>
                <a:ea typeface="微软雅黑" panose="020B0503020204020204" pitchFamily="34" charset="-122"/>
              </a:rPr>
              <a:t>、线性方程组的应用</a:t>
            </a:r>
            <a:endParaRPr lang="zh-CN" altLang="zh-CN" sz="2400" b="1">
              <a:solidFill>
                <a:srgbClr val="404040"/>
              </a:solidFill>
            </a:endParaRPr>
          </a:p>
        </p:txBody>
      </p:sp>
      <p:pic>
        <p:nvPicPr>
          <p:cNvPr id="1331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6975" y="996950"/>
            <a:ext cx="5915025" cy="574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 y="996950"/>
            <a:ext cx="58801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19"/>
          <p:cNvGrpSpPr>
            <a:grpSpLocks/>
          </p:cNvGrpSpPr>
          <p:nvPr/>
        </p:nvGrpSpPr>
        <p:grpSpPr bwMode="auto">
          <a:xfrm>
            <a:off x="0" y="381000"/>
            <a:ext cx="695325" cy="506413"/>
            <a:chOff x="0" y="0"/>
            <a:chExt cx="694944" cy="624651"/>
          </a:xfrm>
        </p:grpSpPr>
        <p:sp>
          <p:nvSpPr>
            <p:cNvPr id="14345"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4346"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4339"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3</a:t>
            </a:r>
            <a:r>
              <a:rPr lang="zh-CN" altLang="en-US" sz="2400" b="1">
                <a:solidFill>
                  <a:srgbClr val="404040"/>
                </a:solidFill>
                <a:latin typeface="微软雅黑" panose="020B0503020204020204" pitchFamily="34" charset="-122"/>
                <a:ea typeface="微软雅黑" panose="020B0503020204020204" pitchFamily="34" charset="-122"/>
              </a:rPr>
              <a:t>、矩阵求逆</a:t>
            </a:r>
            <a:endParaRPr lang="zh-CN" altLang="zh-CN" sz="2400" b="1">
              <a:solidFill>
                <a:srgbClr val="404040"/>
              </a:solidFill>
            </a:endParaRPr>
          </a:p>
        </p:txBody>
      </p:sp>
      <p:sp>
        <p:nvSpPr>
          <p:cNvPr id="14340" name="TextBox 16"/>
          <p:cNvSpPr txBox="1">
            <a:spLocks noChangeArrowheads="1"/>
          </p:cNvSpPr>
          <p:nvPr/>
        </p:nvSpPr>
        <p:spPr bwMode="auto">
          <a:xfrm>
            <a:off x="874713" y="1433513"/>
            <a:ext cx="7519987"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a:solidFill>
                  <a:srgbClr val="262626"/>
                </a:solidFill>
                <a:latin typeface="微软雅黑" panose="020B0503020204020204" pitchFamily="34" charset="-122"/>
                <a:ea typeface="微软雅黑" panose="020B0503020204020204" pitchFamily="34" charset="-122"/>
                <a:sym typeface="Gill Sans" charset="0"/>
              </a:rPr>
              <a:t>设</a:t>
            </a:r>
            <a:r>
              <a:rPr lang="en-US" altLang="zh-CN" sz="1800">
                <a:solidFill>
                  <a:srgbClr val="262626"/>
                </a:solidFill>
                <a:latin typeface="微软雅黑" panose="020B0503020204020204" pitchFamily="34" charset="-122"/>
                <a:ea typeface="微软雅黑" panose="020B0503020204020204" pitchFamily="34" charset="-122"/>
                <a:sym typeface="Gill Sans" charset="0"/>
              </a:rPr>
              <a:t>A</a:t>
            </a:r>
            <a:r>
              <a:rPr lang="zh-CN" altLang="en-US" sz="1800">
                <a:solidFill>
                  <a:srgbClr val="262626"/>
                </a:solidFill>
                <a:latin typeface="微软雅黑" panose="020B0503020204020204" pitchFamily="34" charset="-122"/>
                <a:ea typeface="微软雅黑" panose="020B0503020204020204" pitchFamily="34" charset="-122"/>
                <a:sym typeface="Gill Sans" charset="0"/>
              </a:rPr>
              <a:t>为</a:t>
            </a:r>
            <a:r>
              <a:rPr lang="en-US" altLang="zh-CN" sz="1800">
                <a:solidFill>
                  <a:srgbClr val="262626"/>
                </a:solidFill>
                <a:latin typeface="微软雅黑" panose="020B0503020204020204" pitchFamily="34" charset="-122"/>
                <a:ea typeface="微软雅黑" panose="020B0503020204020204" pitchFamily="34" charset="-122"/>
                <a:sym typeface="Gill Sans" charset="0"/>
              </a:rPr>
              <a:t>n</a:t>
            </a:r>
            <a:r>
              <a:rPr lang="zh-CN" altLang="en-US" sz="1800">
                <a:solidFill>
                  <a:srgbClr val="262626"/>
                </a:solidFill>
                <a:latin typeface="微软雅黑" panose="020B0503020204020204" pitchFamily="34" charset="-122"/>
                <a:ea typeface="微软雅黑" panose="020B0503020204020204" pitchFamily="34" charset="-122"/>
                <a:sym typeface="Gill Sans" charset="0"/>
              </a:rPr>
              <a:t>阶矩阵，若存在</a:t>
            </a:r>
            <a:r>
              <a:rPr lang="en-US" altLang="zh-CN" sz="1800">
                <a:solidFill>
                  <a:srgbClr val="262626"/>
                </a:solidFill>
                <a:latin typeface="微软雅黑" panose="020B0503020204020204" pitchFamily="34" charset="-122"/>
                <a:ea typeface="微软雅黑" panose="020B0503020204020204" pitchFamily="34" charset="-122"/>
                <a:sym typeface="Gill Sans" charset="0"/>
              </a:rPr>
              <a:t>n</a:t>
            </a:r>
            <a:r>
              <a:rPr lang="zh-CN" altLang="en-US" sz="1800">
                <a:solidFill>
                  <a:srgbClr val="262626"/>
                </a:solidFill>
                <a:latin typeface="微软雅黑" panose="020B0503020204020204" pitchFamily="34" charset="-122"/>
                <a:ea typeface="微软雅黑" panose="020B0503020204020204" pitchFamily="34" charset="-122"/>
                <a:sym typeface="Gill Sans" charset="0"/>
              </a:rPr>
              <a:t>阶矩阵</a:t>
            </a:r>
            <a:r>
              <a:rPr lang="en-US" altLang="zh-CN" sz="1800">
                <a:solidFill>
                  <a:srgbClr val="262626"/>
                </a:solidFill>
                <a:latin typeface="微软雅黑" panose="020B0503020204020204" pitchFamily="34" charset="-122"/>
                <a:ea typeface="微软雅黑" panose="020B0503020204020204" pitchFamily="34" charset="-122"/>
                <a:sym typeface="Gill Sans" charset="0"/>
              </a:rPr>
              <a:t>B</a:t>
            </a:r>
            <a:r>
              <a:rPr lang="zh-CN" altLang="en-US" sz="1800">
                <a:solidFill>
                  <a:srgbClr val="262626"/>
                </a:solidFill>
                <a:latin typeface="微软雅黑" panose="020B0503020204020204" pitchFamily="34" charset="-122"/>
                <a:ea typeface="微软雅黑" panose="020B0503020204020204" pitchFamily="34" charset="-122"/>
                <a:sym typeface="Gill Sans" charset="0"/>
              </a:rPr>
              <a:t>使得</a:t>
            </a:r>
            <a:r>
              <a:rPr lang="en-US" altLang="zh-CN" sz="1800">
                <a:solidFill>
                  <a:srgbClr val="262626"/>
                </a:solidFill>
                <a:latin typeface="微软雅黑" panose="020B0503020204020204" pitchFamily="34" charset="-122"/>
                <a:ea typeface="微软雅黑" panose="020B0503020204020204" pitchFamily="34" charset="-122"/>
                <a:sym typeface="Gill Sans" charset="0"/>
              </a:rPr>
              <a:t>:AB=BA=E(</a:t>
            </a:r>
            <a:r>
              <a:rPr lang="zh-CN" altLang="en-US" sz="1800">
                <a:solidFill>
                  <a:srgbClr val="262626"/>
                </a:solidFill>
                <a:latin typeface="微软雅黑" panose="020B0503020204020204" pitchFamily="34" charset="-122"/>
                <a:ea typeface="微软雅黑" panose="020B0503020204020204" pitchFamily="34" charset="-122"/>
                <a:sym typeface="Gill Sans" charset="0"/>
              </a:rPr>
              <a:t>单位矩阵</a:t>
            </a:r>
            <a:r>
              <a:rPr lang="en-US" altLang="zh-CN" sz="1800">
                <a:solidFill>
                  <a:srgbClr val="262626"/>
                </a:solidFill>
                <a:latin typeface="微软雅黑" panose="020B0503020204020204" pitchFamily="34" charset="-122"/>
                <a:ea typeface="微软雅黑" panose="020B0503020204020204" pitchFamily="34" charset="-122"/>
                <a:sym typeface="Gill Sans" charset="0"/>
              </a:rPr>
              <a:t>)</a:t>
            </a:r>
            <a:r>
              <a:rPr lang="zh-CN" altLang="en-US" sz="1800">
                <a:solidFill>
                  <a:srgbClr val="262626"/>
                </a:solidFill>
                <a:latin typeface="微软雅黑" panose="020B0503020204020204" pitchFamily="34" charset="-122"/>
                <a:ea typeface="微软雅黑" panose="020B0503020204020204" pitchFamily="34" charset="-122"/>
                <a:sym typeface="Gill Sans" charset="0"/>
              </a:rPr>
              <a:t>，则称</a:t>
            </a:r>
            <a:r>
              <a:rPr lang="en-US" altLang="zh-CN" sz="1800">
                <a:solidFill>
                  <a:srgbClr val="262626"/>
                </a:solidFill>
                <a:latin typeface="微软雅黑" panose="020B0503020204020204" pitchFamily="34" charset="-122"/>
                <a:ea typeface="微软雅黑" panose="020B0503020204020204" pitchFamily="34" charset="-122"/>
                <a:sym typeface="Gill Sans" charset="0"/>
              </a:rPr>
              <a:t>A</a:t>
            </a:r>
            <a:r>
              <a:rPr lang="zh-CN" altLang="en-US" sz="1800">
                <a:solidFill>
                  <a:srgbClr val="262626"/>
                </a:solidFill>
                <a:latin typeface="微软雅黑" panose="020B0503020204020204" pitchFamily="34" charset="-122"/>
                <a:ea typeface="微软雅黑" panose="020B0503020204020204" pitchFamily="34" charset="-122"/>
                <a:sym typeface="Gill Sans" charset="0"/>
              </a:rPr>
              <a:t>是可逆的且矩阵</a:t>
            </a:r>
            <a:r>
              <a:rPr lang="en-US" altLang="zh-CN" sz="1800">
                <a:solidFill>
                  <a:srgbClr val="262626"/>
                </a:solidFill>
                <a:latin typeface="微软雅黑" panose="020B0503020204020204" pitchFamily="34" charset="-122"/>
                <a:ea typeface="微软雅黑" panose="020B0503020204020204" pitchFamily="34" charset="-122"/>
                <a:sym typeface="Gill Sans" charset="0"/>
              </a:rPr>
              <a:t>B</a:t>
            </a:r>
            <a:r>
              <a:rPr lang="zh-CN" altLang="en-US" sz="1800">
                <a:solidFill>
                  <a:srgbClr val="262626"/>
                </a:solidFill>
                <a:latin typeface="微软雅黑" panose="020B0503020204020204" pitchFamily="34" charset="-122"/>
                <a:ea typeface="微软雅黑" panose="020B0503020204020204" pitchFamily="34" charset="-122"/>
                <a:sym typeface="Gill Sans" charset="0"/>
              </a:rPr>
              <a:t>是矩阵</a:t>
            </a:r>
            <a:r>
              <a:rPr lang="en-US" altLang="zh-CN" sz="1800">
                <a:solidFill>
                  <a:srgbClr val="262626"/>
                </a:solidFill>
                <a:latin typeface="微软雅黑" panose="020B0503020204020204" pitchFamily="34" charset="-122"/>
                <a:ea typeface="微软雅黑" panose="020B0503020204020204" pitchFamily="34" charset="-122"/>
                <a:sym typeface="Gill Sans" charset="0"/>
              </a:rPr>
              <a:t>A</a:t>
            </a:r>
            <a:r>
              <a:rPr lang="zh-CN" altLang="en-US" sz="1800">
                <a:solidFill>
                  <a:srgbClr val="262626"/>
                </a:solidFill>
                <a:latin typeface="微软雅黑" panose="020B0503020204020204" pitchFamily="34" charset="-122"/>
                <a:ea typeface="微软雅黑" panose="020B0503020204020204" pitchFamily="34" charset="-122"/>
                <a:sym typeface="Gill Sans" charset="0"/>
              </a:rPr>
              <a:t>的逆矩阵，如下：</a:t>
            </a:r>
            <a:endParaRPr lang="en-US" altLang="zh-CN" sz="180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pPr>
            <a:endParaRPr lang="en-US" altLang="zh-CN" sz="180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pPr>
            <a:endParaRPr lang="en-US" altLang="zh-CN" sz="1400">
              <a:solidFill>
                <a:srgbClr val="262626"/>
              </a:solidFill>
              <a:latin typeface="微软雅黑" panose="020B0503020204020204" pitchFamily="34" charset="-122"/>
              <a:ea typeface="微软雅黑" panose="020B0503020204020204" pitchFamily="34" charset="-122"/>
              <a:sym typeface="Gill Sans" charset="0"/>
            </a:endParaRPr>
          </a:p>
        </p:txBody>
      </p:sp>
      <p:sp>
        <p:nvSpPr>
          <p:cNvPr id="14341" name="TextBox 15"/>
          <p:cNvSpPr txBox="1">
            <a:spLocks noChangeArrowheads="1"/>
          </p:cNvSpPr>
          <p:nvPr/>
        </p:nvSpPr>
        <p:spPr bwMode="auto">
          <a:xfrm>
            <a:off x="857250" y="1058863"/>
            <a:ext cx="525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a:solidFill>
                  <a:srgbClr val="262626"/>
                </a:solidFill>
                <a:latin typeface="微软雅黑" panose="020B0503020204020204" pitchFamily="34" charset="-122"/>
                <a:ea typeface="微软雅黑" panose="020B0503020204020204" pitchFamily="34" charset="-122"/>
                <a:sym typeface="Gill Sans" charset="0"/>
              </a:rPr>
              <a:t>1</a:t>
            </a:r>
            <a:r>
              <a:rPr lang="zh-CN" altLang="en-US" sz="1800" b="1">
                <a:solidFill>
                  <a:srgbClr val="262626"/>
                </a:solidFill>
                <a:latin typeface="微软雅黑" panose="020B0503020204020204" pitchFamily="34" charset="-122"/>
                <a:ea typeface="微软雅黑" panose="020B0503020204020204" pitchFamily="34" charset="-122"/>
                <a:sym typeface="Gill Sans" charset="0"/>
              </a:rPr>
              <a:t>、逆矩阵的定义和性质：</a:t>
            </a:r>
            <a:endParaRPr lang="zh-CN" altLang="zh-CN" sz="1800" b="1">
              <a:solidFill>
                <a:srgbClr val="262626"/>
              </a:solidFill>
              <a:latin typeface="微软雅黑" panose="020B0503020204020204" pitchFamily="34" charset="-122"/>
              <a:ea typeface="微软雅黑" panose="020B0503020204020204" pitchFamily="34" charset="-122"/>
              <a:sym typeface="Gill Sans" charset="0"/>
            </a:endParaRPr>
          </a:p>
        </p:txBody>
      </p:sp>
      <p:pic>
        <p:nvPicPr>
          <p:cNvPr id="1434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4713" y="2095500"/>
            <a:ext cx="555307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矩形 6"/>
          <p:cNvSpPr>
            <a:spLocks noChangeArrowheads="1"/>
          </p:cNvSpPr>
          <p:nvPr/>
        </p:nvSpPr>
        <p:spPr bwMode="auto">
          <a:xfrm>
            <a:off x="857250" y="4705350"/>
            <a:ext cx="443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800">
                <a:solidFill>
                  <a:srgbClr val="262626"/>
                </a:solidFill>
                <a:latin typeface="微软雅黑" panose="020B0503020204020204" pitchFamily="34" charset="-122"/>
                <a:ea typeface="微软雅黑" panose="020B0503020204020204" pitchFamily="34" charset="-122"/>
              </a:rPr>
              <a:t>若</a:t>
            </a:r>
            <a:r>
              <a:rPr lang="en-US" altLang="zh-CN" sz="1800">
                <a:solidFill>
                  <a:srgbClr val="262626"/>
                </a:solidFill>
                <a:latin typeface="微软雅黑" panose="020B0503020204020204" pitchFamily="34" charset="-122"/>
                <a:ea typeface="微软雅黑" panose="020B0503020204020204" pitchFamily="34" charset="-122"/>
              </a:rPr>
              <a:t>A</a:t>
            </a:r>
            <a:r>
              <a:rPr lang="zh-CN" altLang="en-US" sz="1800">
                <a:solidFill>
                  <a:srgbClr val="262626"/>
                </a:solidFill>
                <a:latin typeface="微软雅黑" panose="020B0503020204020204" pitchFamily="34" charset="-122"/>
                <a:ea typeface="微软雅黑" panose="020B0503020204020204" pitchFamily="34" charset="-122"/>
              </a:rPr>
              <a:t>是可逆矩阵，则</a:t>
            </a:r>
            <a:r>
              <a:rPr lang="en-US" altLang="zh-CN" sz="1800">
                <a:solidFill>
                  <a:srgbClr val="262626"/>
                </a:solidFill>
                <a:latin typeface="微软雅黑" panose="020B0503020204020204" pitchFamily="34" charset="-122"/>
                <a:ea typeface="微软雅黑" panose="020B0503020204020204" pitchFamily="34" charset="-122"/>
              </a:rPr>
              <a:t>A</a:t>
            </a:r>
            <a:r>
              <a:rPr lang="zh-CN" altLang="en-US" sz="1800">
                <a:solidFill>
                  <a:srgbClr val="262626"/>
                </a:solidFill>
                <a:latin typeface="微软雅黑" panose="020B0503020204020204" pitchFamily="34" charset="-122"/>
                <a:ea typeface="微软雅黑" panose="020B0503020204020204" pitchFamily="34" charset="-122"/>
              </a:rPr>
              <a:t>的逆矩阵是唯一的。</a:t>
            </a:r>
            <a:endParaRPr lang="en-US" altLang="zh-CN" sz="1800">
              <a:solidFill>
                <a:srgbClr val="262626"/>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1800">
              <a:solidFill>
                <a:srgbClr val="262626"/>
              </a:solidFill>
              <a:latin typeface="微软雅黑" panose="020B0503020204020204" pitchFamily="34" charset="-122"/>
              <a:ea typeface="微软雅黑" panose="020B0503020204020204" pitchFamily="34" charset="-122"/>
            </a:endParaRPr>
          </a:p>
        </p:txBody>
      </p:sp>
      <p:pic>
        <p:nvPicPr>
          <p:cNvPr id="14344"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7250" y="5183188"/>
            <a:ext cx="49244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19"/>
          <p:cNvGrpSpPr>
            <a:grpSpLocks/>
          </p:cNvGrpSpPr>
          <p:nvPr/>
        </p:nvGrpSpPr>
        <p:grpSpPr bwMode="auto">
          <a:xfrm>
            <a:off x="0" y="381000"/>
            <a:ext cx="695325" cy="506413"/>
            <a:chOff x="0" y="0"/>
            <a:chExt cx="694944" cy="624651"/>
          </a:xfrm>
        </p:grpSpPr>
        <p:sp>
          <p:nvSpPr>
            <p:cNvPr id="15369"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5370"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5363"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3</a:t>
            </a:r>
            <a:r>
              <a:rPr lang="zh-CN" altLang="en-US" sz="2400" b="1">
                <a:solidFill>
                  <a:srgbClr val="404040"/>
                </a:solidFill>
                <a:latin typeface="微软雅黑" panose="020B0503020204020204" pitchFamily="34" charset="-122"/>
                <a:ea typeface="微软雅黑" panose="020B0503020204020204" pitchFamily="34" charset="-122"/>
              </a:rPr>
              <a:t>、矩阵求逆</a:t>
            </a:r>
            <a:endParaRPr lang="zh-CN" altLang="zh-CN" sz="2400" b="1">
              <a:solidFill>
                <a:srgbClr val="404040"/>
              </a:solidFill>
            </a:endParaRPr>
          </a:p>
        </p:txBody>
      </p:sp>
      <p:sp>
        <p:nvSpPr>
          <p:cNvPr id="15364" name="TextBox 16"/>
          <p:cNvSpPr txBox="1">
            <a:spLocks noChangeArrowheads="1"/>
          </p:cNvSpPr>
          <p:nvPr/>
        </p:nvSpPr>
        <p:spPr bwMode="auto">
          <a:xfrm>
            <a:off x="874713" y="1433513"/>
            <a:ext cx="75199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a:solidFill>
                  <a:srgbClr val="262626"/>
                </a:solidFill>
                <a:latin typeface="微软雅黑" panose="020B0503020204020204" pitchFamily="34" charset="-122"/>
                <a:ea typeface="微软雅黑" panose="020B0503020204020204" pitchFamily="34" charset="-122"/>
                <a:sym typeface="Gill Sans" charset="0"/>
              </a:rPr>
              <a:t>逆矩阵和伴随矩阵的关系，如下：</a:t>
            </a:r>
            <a:endParaRPr lang="en-US" altLang="zh-CN" sz="180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pPr>
            <a:endParaRPr lang="en-US" altLang="zh-CN" sz="1400">
              <a:solidFill>
                <a:srgbClr val="262626"/>
              </a:solidFill>
              <a:latin typeface="微软雅黑" panose="020B0503020204020204" pitchFamily="34" charset="-122"/>
              <a:ea typeface="微软雅黑" panose="020B0503020204020204" pitchFamily="34" charset="-122"/>
              <a:sym typeface="Gill Sans" charset="0"/>
            </a:endParaRPr>
          </a:p>
        </p:txBody>
      </p:sp>
      <p:sp>
        <p:nvSpPr>
          <p:cNvPr id="15365" name="TextBox 15"/>
          <p:cNvSpPr txBox="1">
            <a:spLocks noChangeArrowheads="1"/>
          </p:cNvSpPr>
          <p:nvPr/>
        </p:nvSpPr>
        <p:spPr bwMode="auto">
          <a:xfrm>
            <a:off x="857250" y="1058863"/>
            <a:ext cx="525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a:solidFill>
                  <a:srgbClr val="262626"/>
                </a:solidFill>
                <a:latin typeface="微软雅黑" panose="020B0503020204020204" pitchFamily="34" charset="-122"/>
                <a:ea typeface="微软雅黑" panose="020B0503020204020204" pitchFamily="34" charset="-122"/>
                <a:sym typeface="Gill Sans" charset="0"/>
              </a:rPr>
              <a:t>1</a:t>
            </a:r>
            <a:r>
              <a:rPr lang="zh-CN" altLang="en-US" sz="1800" b="1">
                <a:solidFill>
                  <a:srgbClr val="262626"/>
                </a:solidFill>
                <a:latin typeface="微软雅黑" panose="020B0503020204020204" pitchFamily="34" charset="-122"/>
                <a:ea typeface="微软雅黑" panose="020B0503020204020204" pitchFamily="34" charset="-122"/>
                <a:sym typeface="Gill Sans" charset="0"/>
              </a:rPr>
              <a:t>、逆矩阵的定义和性质：</a:t>
            </a:r>
            <a:endParaRPr lang="zh-CN" altLang="zh-CN" sz="1800" b="1">
              <a:solidFill>
                <a:srgbClr val="262626"/>
              </a:solidFill>
              <a:latin typeface="微软雅黑" panose="020B0503020204020204" pitchFamily="34" charset="-122"/>
              <a:ea typeface="微软雅黑" panose="020B0503020204020204" pitchFamily="34" charset="-122"/>
              <a:sym typeface="Gill Sans" charset="0"/>
            </a:endParaRPr>
          </a:p>
        </p:txBody>
      </p:sp>
      <p:pic>
        <p:nvPicPr>
          <p:cNvPr id="1536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4713" y="1841500"/>
            <a:ext cx="5534025"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2325" y="3568700"/>
            <a:ext cx="520065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2325" y="4832350"/>
            <a:ext cx="56388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9"/>
          <p:cNvGrpSpPr>
            <a:grpSpLocks/>
          </p:cNvGrpSpPr>
          <p:nvPr/>
        </p:nvGrpSpPr>
        <p:grpSpPr bwMode="auto">
          <a:xfrm>
            <a:off x="0" y="381000"/>
            <a:ext cx="695325" cy="506413"/>
            <a:chOff x="0" y="0"/>
            <a:chExt cx="694944" cy="624651"/>
          </a:xfrm>
        </p:grpSpPr>
        <p:sp>
          <p:nvSpPr>
            <p:cNvPr id="16393"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6394"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6387"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3</a:t>
            </a:r>
            <a:r>
              <a:rPr lang="zh-CN" altLang="en-US" sz="2400" b="1">
                <a:solidFill>
                  <a:srgbClr val="404040"/>
                </a:solidFill>
                <a:latin typeface="微软雅黑" panose="020B0503020204020204" pitchFamily="34" charset="-122"/>
                <a:ea typeface="微软雅黑" panose="020B0503020204020204" pitchFamily="34" charset="-122"/>
              </a:rPr>
              <a:t>、矩阵求逆</a:t>
            </a:r>
            <a:endParaRPr lang="zh-CN" altLang="zh-CN" sz="2400" b="1">
              <a:solidFill>
                <a:srgbClr val="404040"/>
              </a:solidFill>
            </a:endParaRPr>
          </a:p>
        </p:txBody>
      </p:sp>
      <p:sp>
        <p:nvSpPr>
          <p:cNvPr id="16388" name="TextBox 16"/>
          <p:cNvSpPr txBox="1">
            <a:spLocks noChangeArrowheads="1"/>
          </p:cNvSpPr>
          <p:nvPr/>
        </p:nvSpPr>
        <p:spPr bwMode="auto">
          <a:xfrm>
            <a:off x="874713" y="1433513"/>
            <a:ext cx="75199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dirty="0">
                <a:solidFill>
                  <a:srgbClr val="262626"/>
                </a:solidFill>
                <a:latin typeface="微软雅黑" panose="020B0503020204020204" pitchFamily="34" charset="-122"/>
                <a:ea typeface="微软雅黑" panose="020B0503020204020204" pitchFamily="34" charset="-122"/>
                <a:sym typeface="Gill Sans" charset="0"/>
              </a:rPr>
              <a:t>逆矩阵的一般解题过程，如下：</a:t>
            </a:r>
          </a:p>
        </p:txBody>
      </p:sp>
      <p:sp>
        <p:nvSpPr>
          <p:cNvPr id="16389" name="TextBox 15"/>
          <p:cNvSpPr txBox="1">
            <a:spLocks noChangeArrowheads="1"/>
          </p:cNvSpPr>
          <p:nvPr/>
        </p:nvSpPr>
        <p:spPr bwMode="auto">
          <a:xfrm>
            <a:off x="857250" y="1058863"/>
            <a:ext cx="525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a:solidFill>
                  <a:srgbClr val="262626"/>
                </a:solidFill>
                <a:latin typeface="微软雅黑" panose="020B0503020204020204" pitchFamily="34" charset="-122"/>
                <a:ea typeface="微软雅黑" panose="020B0503020204020204" pitchFamily="34" charset="-122"/>
                <a:sym typeface="Gill Sans" charset="0"/>
              </a:rPr>
              <a:t>1</a:t>
            </a:r>
            <a:r>
              <a:rPr lang="zh-CN" altLang="en-US" sz="1800" b="1">
                <a:solidFill>
                  <a:srgbClr val="262626"/>
                </a:solidFill>
                <a:latin typeface="微软雅黑" panose="020B0503020204020204" pitchFamily="34" charset="-122"/>
                <a:ea typeface="微软雅黑" panose="020B0503020204020204" pitchFamily="34" charset="-122"/>
                <a:sym typeface="Gill Sans" charset="0"/>
              </a:rPr>
              <a:t>、逆矩阵的求解方法：</a:t>
            </a:r>
            <a:endParaRPr lang="zh-CN" altLang="zh-CN" sz="1800" b="1">
              <a:solidFill>
                <a:srgbClr val="262626"/>
              </a:solidFill>
              <a:latin typeface="微软雅黑" panose="020B0503020204020204" pitchFamily="34" charset="-122"/>
              <a:ea typeface="微软雅黑" panose="020B0503020204020204" pitchFamily="34" charset="-122"/>
              <a:sym typeface="Gill Sans" charset="0"/>
            </a:endParaRPr>
          </a:p>
        </p:txBody>
      </p:sp>
      <p:pic>
        <p:nvPicPr>
          <p:cNvPr id="1639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4713" y="1981200"/>
            <a:ext cx="38862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2750" y="760413"/>
            <a:ext cx="5838825" cy="333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7250" y="4095750"/>
            <a:ext cx="6275388"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19"/>
          <p:cNvGrpSpPr>
            <a:grpSpLocks/>
          </p:cNvGrpSpPr>
          <p:nvPr/>
        </p:nvGrpSpPr>
        <p:grpSpPr bwMode="auto">
          <a:xfrm>
            <a:off x="0" y="381000"/>
            <a:ext cx="695325" cy="506413"/>
            <a:chOff x="0" y="0"/>
            <a:chExt cx="694944" cy="624651"/>
          </a:xfrm>
        </p:grpSpPr>
        <p:sp>
          <p:nvSpPr>
            <p:cNvPr id="17413"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7414"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7411"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3</a:t>
            </a:r>
            <a:r>
              <a:rPr lang="zh-CN" altLang="en-US" sz="2400" b="1">
                <a:solidFill>
                  <a:srgbClr val="404040"/>
                </a:solidFill>
                <a:latin typeface="微软雅黑" panose="020B0503020204020204" pitchFamily="34" charset="-122"/>
                <a:ea typeface="微软雅黑" panose="020B0503020204020204" pitchFamily="34" charset="-122"/>
              </a:rPr>
              <a:t>、矩阵求逆</a:t>
            </a:r>
            <a:endParaRPr lang="zh-CN" altLang="zh-CN" sz="2400" b="1">
              <a:solidFill>
                <a:srgbClr val="404040"/>
              </a:solidFill>
            </a:endParaRPr>
          </a:p>
        </p:txBody>
      </p:sp>
      <p:pic>
        <p:nvPicPr>
          <p:cNvPr id="1741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89275" y="0"/>
            <a:ext cx="8242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9"/>
          <p:cNvGrpSpPr>
            <a:grpSpLocks/>
          </p:cNvGrpSpPr>
          <p:nvPr/>
        </p:nvGrpSpPr>
        <p:grpSpPr bwMode="auto">
          <a:xfrm>
            <a:off x="0" y="381000"/>
            <a:ext cx="695325" cy="506413"/>
            <a:chOff x="0" y="0"/>
            <a:chExt cx="694944" cy="624651"/>
          </a:xfrm>
        </p:grpSpPr>
        <p:sp>
          <p:nvSpPr>
            <p:cNvPr id="1843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843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8435"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a:solidFill>
                  <a:srgbClr val="404040"/>
                </a:solidFill>
                <a:latin typeface="微软雅黑" panose="020B0503020204020204" pitchFamily="34" charset="-122"/>
                <a:ea typeface="微软雅黑" panose="020B0503020204020204" pitchFamily="34" charset="-122"/>
              </a:rPr>
              <a:t>、矩阵求逆的应用</a:t>
            </a:r>
            <a:endParaRPr lang="zh-CN" altLang="zh-CN" sz="2400" b="1" dirty="0">
              <a:solidFill>
                <a:srgbClr val="404040"/>
              </a:solidFill>
            </a:endParaRPr>
          </a:p>
        </p:txBody>
      </p:sp>
      <p:sp>
        <p:nvSpPr>
          <p:cNvPr id="7" name="TextBox 16"/>
          <p:cNvSpPr txBox="1">
            <a:spLocks noRot="1" noChangeAspect="1" noMove="1" noResize="1" noEditPoints="1" noAdjustHandles="1" noChangeArrowheads="1" noChangeShapeType="1" noTextEdit="1"/>
          </p:cNvSpPr>
          <p:nvPr/>
        </p:nvSpPr>
        <p:spPr bwMode="auto">
          <a:xfrm>
            <a:off x="858838" y="887413"/>
            <a:ext cx="11012864" cy="5769465"/>
          </a:xfrm>
          <a:prstGeom prst="rect">
            <a:avLst/>
          </a:prstGeom>
          <a:blipFill rotWithShape="0">
            <a:blip r:embed="rId2"/>
            <a:stretch>
              <a:fillRect l="-886" t="-846" r="-111" b="-148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9"/>
          <p:cNvGrpSpPr>
            <a:grpSpLocks/>
          </p:cNvGrpSpPr>
          <p:nvPr/>
        </p:nvGrpSpPr>
        <p:grpSpPr bwMode="auto">
          <a:xfrm>
            <a:off x="0" y="381000"/>
            <a:ext cx="695325" cy="506413"/>
            <a:chOff x="0" y="0"/>
            <a:chExt cx="694944" cy="624651"/>
          </a:xfrm>
        </p:grpSpPr>
        <p:sp>
          <p:nvSpPr>
            <p:cNvPr id="1843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843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8435"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a:solidFill>
                  <a:srgbClr val="404040"/>
                </a:solidFill>
                <a:latin typeface="微软雅黑" panose="020B0503020204020204" pitchFamily="34" charset="-122"/>
                <a:ea typeface="微软雅黑" panose="020B0503020204020204" pitchFamily="34" charset="-122"/>
              </a:rPr>
              <a:t>、矩阵求逆的应用</a:t>
            </a:r>
            <a:endParaRPr lang="zh-CN" altLang="zh-CN" sz="2400" b="1" dirty="0">
              <a:solidFill>
                <a:srgbClr val="404040"/>
              </a:solidFill>
            </a:endParaRPr>
          </a:p>
        </p:txBody>
      </p:sp>
      <p:pic>
        <p:nvPicPr>
          <p:cNvPr id="2" name="图片 1"/>
          <p:cNvPicPr>
            <a:picLocks noChangeAspect="1"/>
          </p:cNvPicPr>
          <p:nvPr/>
        </p:nvPicPr>
        <p:blipFill>
          <a:blip r:embed="rId2"/>
          <a:stretch>
            <a:fillRect/>
          </a:stretch>
        </p:blipFill>
        <p:spPr>
          <a:xfrm>
            <a:off x="858838" y="887413"/>
            <a:ext cx="6657975" cy="1695450"/>
          </a:xfrm>
          <a:prstGeom prst="rect">
            <a:avLst/>
          </a:prstGeom>
        </p:spPr>
      </p:pic>
      <p:pic>
        <p:nvPicPr>
          <p:cNvPr id="4" name="图片 3"/>
          <p:cNvPicPr>
            <a:picLocks noChangeAspect="1"/>
          </p:cNvPicPr>
          <p:nvPr/>
        </p:nvPicPr>
        <p:blipFill>
          <a:blip r:embed="rId3"/>
          <a:stretch>
            <a:fillRect/>
          </a:stretch>
        </p:blipFill>
        <p:spPr>
          <a:xfrm>
            <a:off x="7998336" y="656431"/>
            <a:ext cx="3076575" cy="2276475"/>
          </a:xfrm>
          <a:prstGeom prst="rect">
            <a:avLst/>
          </a:prstGeom>
        </p:spPr>
      </p:pic>
      <p:sp>
        <p:nvSpPr>
          <p:cNvPr id="5" name="矩形 4"/>
          <p:cNvSpPr/>
          <p:nvPr/>
        </p:nvSpPr>
        <p:spPr>
          <a:xfrm>
            <a:off x="1020197" y="2617227"/>
            <a:ext cx="2339102" cy="523220"/>
          </a:xfrm>
          <a:prstGeom prst="rect">
            <a:avLst/>
          </a:prstGeom>
        </p:spPr>
        <p:txBody>
          <a:bodyPr wrap="none">
            <a:spAutoFit/>
          </a:bodyPr>
          <a:lstStyle/>
          <a:p>
            <a:r>
              <a:rPr lang="zh-CN" altLang="en-US" sz="2800" dirty="0"/>
              <a:t>平方误差</a:t>
            </a:r>
            <a:r>
              <a:rPr lang="zh-CN" altLang="en-US" sz="2800" dirty="0" smtClean="0"/>
              <a:t>和：</a:t>
            </a:r>
            <a:endParaRPr lang="zh-CN" altLang="en-US" sz="2800" dirty="0"/>
          </a:p>
        </p:txBody>
      </p:sp>
      <p:pic>
        <p:nvPicPr>
          <p:cNvPr id="6" name="图片 5"/>
          <p:cNvPicPr>
            <a:picLocks noChangeAspect="1"/>
          </p:cNvPicPr>
          <p:nvPr/>
        </p:nvPicPr>
        <p:blipFill>
          <a:blip r:embed="rId4"/>
          <a:stretch>
            <a:fillRect/>
          </a:stretch>
        </p:blipFill>
        <p:spPr>
          <a:xfrm>
            <a:off x="1020197" y="3446328"/>
            <a:ext cx="4248150" cy="2276475"/>
          </a:xfrm>
          <a:prstGeom prst="rect">
            <a:avLst/>
          </a:prstGeom>
        </p:spPr>
      </p:pic>
      <p:sp>
        <p:nvSpPr>
          <p:cNvPr id="8" name="矩形 7"/>
          <p:cNvSpPr/>
          <p:nvPr/>
        </p:nvSpPr>
        <p:spPr>
          <a:xfrm>
            <a:off x="6225570" y="2937104"/>
            <a:ext cx="4134465" cy="523220"/>
          </a:xfrm>
          <a:prstGeom prst="rect">
            <a:avLst/>
          </a:prstGeom>
        </p:spPr>
        <p:txBody>
          <a:bodyPr wrap="none">
            <a:spAutoFit/>
          </a:bodyPr>
          <a:lstStyle/>
          <a:p>
            <a:r>
              <a:rPr lang="zh-CN" altLang="en-US" sz="2800" dirty="0"/>
              <a:t>用矩阵表示还可以写做：</a:t>
            </a:r>
          </a:p>
        </p:txBody>
      </p:sp>
      <p:pic>
        <p:nvPicPr>
          <p:cNvPr id="9" name="图片 8"/>
          <p:cNvPicPr>
            <a:picLocks noChangeAspect="1"/>
          </p:cNvPicPr>
          <p:nvPr/>
        </p:nvPicPr>
        <p:blipFill>
          <a:blip r:embed="rId5"/>
          <a:stretch>
            <a:fillRect/>
          </a:stretch>
        </p:blipFill>
        <p:spPr>
          <a:xfrm>
            <a:off x="5833365" y="3970202"/>
            <a:ext cx="5695950" cy="1228725"/>
          </a:xfrm>
          <a:prstGeom prst="rect">
            <a:avLst/>
          </a:prstGeom>
        </p:spPr>
      </p:pic>
    </p:spTree>
    <p:extLst>
      <p:ext uri="{BB962C8B-B14F-4D97-AF65-F5344CB8AC3E}">
        <p14:creationId xmlns:p14="http://schemas.microsoft.com/office/powerpoint/2010/main" val="3994404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9"/>
          <p:cNvGrpSpPr>
            <a:grpSpLocks/>
          </p:cNvGrpSpPr>
          <p:nvPr/>
        </p:nvGrpSpPr>
        <p:grpSpPr bwMode="auto">
          <a:xfrm>
            <a:off x="0" y="381000"/>
            <a:ext cx="695325" cy="506413"/>
            <a:chOff x="0" y="0"/>
            <a:chExt cx="694944" cy="624651"/>
          </a:xfrm>
        </p:grpSpPr>
        <p:sp>
          <p:nvSpPr>
            <p:cNvPr id="1843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843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8435"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404040"/>
                </a:solidFill>
                <a:latin typeface="微软雅黑" panose="020B0503020204020204" pitchFamily="34" charset="-122"/>
                <a:ea typeface="微软雅黑" panose="020B0503020204020204" pitchFamily="34" charset="-122"/>
              </a:rPr>
              <a:t>4</a:t>
            </a:r>
            <a:r>
              <a:rPr lang="zh-CN" altLang="en-US" sz="2400" b="1" dirty="0">
                <a:solidFill>
                  <a:srgbClr val="404040"/>
                </a:solidFill>
                <a:latin typeface="微软雅黑" panose="020B0503020204020204" pitchFamily="34" charset="-122"/>
                <a:ea typeface="微软雅黑" panose="020B0503020204020204" pitchFamily="34" charset="-122"/>
              </a:rPr>
              <a:t>、矩阵求逆的应用</a:t>
            </a:r>
            <a:endParaRPr lang="zh-CN" altLang="zh-CN" sz="2400" b="1" dirty="0">
              <a:solidFill>
                <a:srgbClr val="404040"/>
              </a:solidFill>
            </a:endParaRPr>
          </a:p>
        </p:txBody>
      </p:sp>
      <p:sp>
        <p:nvSpPr>
          <p:cNvPr id="3" name="矩形 2"/>
          <p:cNvSpPr/>
          <p:nvPr/>
        </p:nvSpPr>
        <p:spPr>
          <a:xfrm>
            <a:off x="858838" y="887413"/>
            <a:ext cx="8699818" cy="523220"/>
          </a:xfrm>
          <a:prstGeom prst="rect">
            <a:avLst/>
          </a:prstGeom>
        </p:spPr>
        <p:txBody>
          <a:bodyPr wrap="none">
            <a:spAutoFit/>
          </a:bodyPr>
          <a:lstStyle/>
          <a:p>
            <a:r>
              <a:rPr lang="zh-CN" altLang="en-US" sz="2800" dirty="0"/>
              <a:t>现在，我们用用矩阵表示的平方误差和对</a:t>
            </a:r>
            <a:r>
              <a:rPr lang="en-US" altLang="zh-CN" sz="2800" dirty="0"/>
              <a:t>w</a:t>
            </a:r>
            <a:r>
              <a:rPr lang="zh-CN" altLang="en-US" sz="2800" dirty="0"/>
              <a:t>进行求导：</a:t>
            </a:r>
          </a:p>
        </p:txBody>
      </p:sp>
      <p:pic>
        <p:nvPicPr>
          <p:cNvPr id="7" name="图片 6"/>
          <p:cNvPicPr>
            <a:picLocks noChangeAspect="1"/>
          </p:cNvPicPr>
          <p:nvPr/>
        </p:nvPicPr>
        <p:blipFill>
          <a:blip r:embed="rId2"/>
          <a:stretch>
            <a:fillRect/>
          </a:stretch>
        </p:blipFill>
        <p:spPr>
          <a:xfrm>
            <a:off x="858838" y="1564038"/>
            <a:ext cx="6629400" cy="4876800"/>
          </a:xfrm>
          <a:prstGeom prst="rect">
            <a:avLst/>
          </a:prstGeom>
        </p:spPr>
      </p:pic>
      <p:pic>
        <p:nvPicPr>
          <p:cNvPr id="10" name="图片 9"/>
          <p:cNvPicPr>
            <a:picLocks noChangeAspect="1"/>
          </p:cNvPicPr>
          <p:nvPr/>
        </p:nvPicPr>
        <p:blipFill>
          <a:blip r:embed="rId3"/>
          <a:stretch>
            <a:fillRect/>
          </a:stretch>
        </p:blipFill>
        <p:spPr>
          <a:xfrm>
            <a:off x="6611641" y="5583588"/>
            <a:ext cx="4610100" cy="857250"/>
          </a:xfrm>
          <a:prstGeom prst="rect">
            <a:avLst/>
          </a:prstGeom>
        </p:spPr>
      </p:pic>
    </p:spTree>
    <p:extLst>
      <p:ext uri="{BB962C8B-B14F-4D97-AF65-F5344CB8AC3E}">
        <p14:creationId xmlns:p14="http://schemas.microsoft.com/office/powerpoint/2010/main" val="4241981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074" name="右箭头 2"/>
          <p:cNvSpPr>
            <a:spLocks noChangeArrowheads="1"/>
          </p:cNvSpPr>
          <p:nvPr/>
        </p:nvSpPr>
        <p:spPr bwMode="auto">
          <a:xfrm>
            <a:off x="276225" y="0"/>
            <a:ext cx="5630863" cy="6858000"/>
          </a:xfrm>
          <a:prstGeom prst="rightArrow">
            <a:avLst>
              <a:gd name="adj1" fmla="val 100000"/>
              <a:gd name="adj2" fmla="val 40037"/>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5" name="右箭头 1"/>
          <p:cNvSpPr>
            <a:spLocks noChangeArrowheads="1"/>
          </p:cNvSpPr>
          <p:nvPr/>
        </p:nvSpPr>
        <p:spPr bwMode="auto">
          <a:xfrm>
            <a:off x="0" y="0"/>
            <a:ext cx="5486400" cy="6858000"/>
          </a:xfrm>
          <a:prstGeom prst="rightArrow">
            <a:avLst>
              <a:gd name="adj1" fmla="val 100000"/>
              <a:gd name="adj2" fmla="val 40037"/>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6" name="文本框 3"/>
          <p:cNvSpPr txBox="1">
            <a:spLocks noChangeArrowheads="1"/>
          </p:cNvSpPr>
          <p:nvPr/>
        </p:nvSpPr>
        <p:spPr bwMode="auto">
          <a:xfrm>
            <a:off x="1349375" y="1538288"/>
            <a:ext cx="17462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13800">
                <a:latin typeface="方正剪纸简体" pitchFamily="65" charset="-122"/>
                <a:ea typeface="方正剪纸简体" pitchFamily="65" charset="-122"/>
              </a:rPr>
              <a:t>目录</a:t>
            </a:r>
          </a:p>
        </p:txBody>
      </p:sp>
      <p:sp>
        <p:nvSpPr>
          <p:cNvPr id="3077" name="矩形 4"/>
          <p:cNvSpPr>
            <a:spLocks noChangeArrowheads="1"/>
          </p:cNvSpPr>
          <p:nvPr/>
        </p:nvSpPr>
        <p:spPr bwMode="auto">
          <a:xfrm rot="2575801">
            <a:off x="7048500" y="900113"/>
            <a:ext cx="695325" cy="696912"/>
          </a:xfrm>
          <a:prstGeom prst="rect">
            <a:avLst/>
          </a:prstGeom>
          <a:solidFill>
            <a:srgbClr val="C55A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8" name="矩形 5"/>
          <p:cNvSpPr>
            <a:spLocks noChangeArrowheads="1"/>
          </p:cNvSpPr>
          <p:nvPr/>
        </p:nvSpPr>
        <p:spPr bwMode="auto">
          <a:xfrm rot="2575801">
            <a:off x="6896100" y="900113"/>
            <a:ext cx="695325" cy="6969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79" name="矩形 6"/>
          <p:cNvSpPr>
            <a:spLocks noChangeArrowheads="1"/>
          </p:cNvSpPr>
          <p:nvPr/>
        </p:nvSpPr>
        <p:spPr bwMode="auto">
          <a:xfrm rot="2575801">
            <a:off x="7048500" y="2347913"/>
            <a:ext cx="695325" cy="696912"/>
          </a:xfrm>
          <a:prstGeom prst="rect">
            <a:avLst/>
          </a:prstGeom>
          <a:solidFill>
            <a:srgbClr val="C55A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0" name="矩形 7"/>
          <p:cNvSpPr>
            <a:spLocks noChangeArrowheads="1"/>
          </p:cNvSpPr>
          <p:nvPr/>
        </p:nvSpPr>
        <p:spPr bwMode="auto">
          <a:xfrm rot="2575801">
            <a:off x="6896100" y="2347913"/>
            <a:ext cx="695325" cy="6969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1" name="矩形 8"/>
          <p:cNvSpPr>
            <a:spLocks noChangeArrowheads="1"/>
          </p:cNvSpPr>
          <p:nvPr/>
        </p:nvSpPr>
        <p:spPr bwMode="auto">
          <a:xfrm rot="2575801">
            <a:off x="7048500" y="3795713"/>
            <a:ext cx="695325" cy="696912"/>
          </a:xfrm>
          <a:prstGeom prst="rect">
            <a:avLst/>
          </a:prstGeom>
          <a:solidFill>
            <a:srgbClr val="C55A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2" name="矩形 9"/>
          <p:cNvSpPr>
            <a:spLocks noChangeArrowheads="1"/>
          </p:cNvSpPr>
          <p:nvPr/>
        </p:nvSpPr>
        <p:spPr bwMode="auto">
          <a:xfrm rot="2575801">
            <a:off x="6896100" y="3795713"/>
            <a:ext cx="695325" cy="6969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3" name="矩形 10"/>
          <p:cNvSpPr>
            <a:spLocks noChangeArrowheads="1"/>
          </p:cNvSpPr>
          <p:nvPr/>
        </p:nvSpPr>
        <p:spPr bwMode="auto">
          <a:xfrm rot="2575801">
            <a:off x="7048500" y="5243513"/>
            <a:ext cx="695325" cy="696912"/>
          </a:xfrm>
          <a:prstGeom prst="rect">
            <a:avLst/>
          </a:prstGeom>
          <a:solidFill>
            <a:srgbClr val="C55A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4" name="矩形 11"/>
          <p:cNvSpPr>
            <a:spLocks noChangeArrowheads="1"/>
          </p:cNvSpPr>
          <p:nvPr/>
        </p:nvSpPr>
        <p:spPr bwMode="auto">
          <a:xfrm rot="2575801">
            <a:off x="6896100" y="5243513"/>
            <a:ext cx="695325" cy="6969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85" name="文本框 12"/>
          <p:cNvSpPr txBox="1">
            <a:spLocks noChangeArrowheads="1"/>
          </p:cNvSpPr>
          <p:nvPr/>
        </p:nvSpPr>
        <p:spPr bwMode="auto">
          <a:xfrm>
            <a:off x="6999288" y="909638"/>
            <a:ext cx="642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a:solidFill>
                  <a:schemeClr val="bg1"/>
                </a:solidFill>
                <a:latin typeface="方正剪纸简体" pitchFamily="65" charset="-122"/>
                <a:ea typeface="方正剪纸简体" pitchFamily="65" charset="-122"/>
              </a:rPr>
              <a:t>1</a:t>
            </a:r>
            <a:endParaRPr lang="zh-CN" altLang="en-US" sz="4000">
              <a:solidFill>
                <a:schemeClr val="bg1"/>
              </a:solidFill>
              <a:latin typeface="方正剪纸简体" pitchFamily="65" charset="-122"/>
              <a:ea typeface="方正剪纸简体" pitchFamily="65" charset="-122"/>
            </a:endParaRPr>
          </a:p>
        </p:txBody>
      </p:sp>
      <p:sp>
        <p:nvSpPr>
          <p:cNvPr id="3086" name="文本框 13"/>
          <p:cNvSpPr txBox="1">
            <a:spLocks noChangeArrowheads="1"/>
          </p:cNvSpPr>
          <p:nvPr/>
        </p:nvSpPr>
        <p:spPr bwMode="auto">
          <a:xfrm>
            <a:off x="6999288" y="2341563"/>
            <a:ext cx="642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a:solidFill>
                  <a:schemeClr val="bg1"/>
                </a:solidFill>
                <a:latin typeface="方正剪纸简体" pitchFamily="65" charset="-122"/>
                <a:ea typeface="方正剪纸简体" pitchFamily="65" charset="-122"/>
              </a:rPr>
              <a:t>2</a:t>
            </a:r>
            <a:endParaRPr lang="zh-CN" altLang="en-US" sz="4000">
              <a:solidFill>
                <a:schemeClr val="bg1"/>
              </a:solidFill>
              <a:latin typeface="方正剪纸简体" pitchFamily="65" charset="-122"/>
              <a:ea typeface="方正剪纸简体" pitchFamily="65" charset="-122"/>
            </a:endParaRPr>
          </a:p>
        </p:txBody>
      </p:sp>
      <p:sp>
        <p:nvSpPr>
          <p:cNvPr id="3087" name="文本框 14"/>
          <p:cNvSpPr txBox="1">
            <a:spLocks noChangeArrowheads="1"/>
          </p:cNvSpPr>
          <p:nvPr/>
        </p:nvSpPr>
        <p:spPr bwMode="auto">
          <a:xfrm>
            <a:off x="6999288" y="3805238"/>
            <a:ext cx="642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a:solidFill>
                  <a:schemeClr val="bg1"/>
                </a:solidFill>
                <a:latin typeface="方正剪纸简体" pitchFamily="65" charset="-122"/>
                <a:ea typeface="方正剪纸简体" pitchFamily="65" charset="-122"/>
              </a:rPr>
              <a:t>3</a:t>
            </a:r>
            <a:endParaRPr lang="zh-CN" altLang="en-US" sz="4000">
              <a:solidFill>
                <a:schemeClr val="bg1"/>
              </a:solidFill>
              <a:latin typeface="方正剪纸简体" pitchFamily="65" charset="-122"/>
              <a:ea typeface="方正剪纸简体" pitchFamily="65" charset="-122"/>
            </a:endParaRPr>
          </a:p>
        </p:txBody>
      </p:sp>
      <p:sp>
        <p:nvSpPr>
          <p:cNvPr id="3088" name="文本框 15"/>
          <p:cNvSpPr txBox="1">
            <a:spLocks noChangeArrowheads="1"/>
          </p:cNvSpPr>
          <p:nvPr/>
        </p:nvSpPr>
        <p:spPr bwMode="auto">
          <a:xfrm>
            <a:off x="6999288" y="5237163"/>
            <a:ext cx="642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000">
                <a:solidFill>
                  <a:schemeClr val="bg1"/>
                </a:solidFill>
                <a:latin typeface="方正剪纸简体" pitchFamily="65" charset="-122"/>
                <a:ea typeface="方正剪纸简体" pitchFamily="65" charset="-122"/>
              </a:rPr>
              <a:t>4</a:t>
            </a:r>
            <a:endParaRPr lang="zh-CN" altLang="en-US" sz="4000">
              <a:solidFill>
                <a:schemeClr val="bg1"/>
              </a:solidFill>
              <a:latin typeface="方正剪纸简体" pitchFamily="65" charset="-122"/>
              <a:ea typeface="方正剪纸简体" pitchFamily="65" charset="-122"/>
            </a:endParaRPr>
          </a:p>
        </p:txBody>
      </p:sp>
      <p:sp>
        <p:nvSpPr>
          <p:cNvPr id="3089" name="圆角矩形 16"/>
          <p:cNvSpPr>
            <a:spLocks noChangeArrowheads="1"/>
          </p:cNvSpPr>
          <p:nvPr/>
        </p:nvSpPr>
        <p:spPr bwMode="auto">
          <a:xfrm>
            <a:off x="8447088" y="908050"/>
            <a:ext cx="3381375" cy="628650"/>
          </a:xfrm>
          <a:prstGeom prst="roundRect">
            <a:avLst>
              <a:gd name="adj" fmla="val 42079"/>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0" name="圆角矩形 17"/>
          <p:cNvSpPr>
            <a:spLocks noChangeArrowheads="1"/>
          </p:cNvSpPr>
          <p:nvPr/>
        </p:nvSpPr>
        <p:spPr bwMode="auto">
          <a:xfrm>
            <a:off x="8447088" y="2420938"/>
            <a:ext cx="3381375" cy="628650"/>
          </a:xfrm>
          <a:prstGeom prst="roundRect">
            <a:avLst>
              <a:gd name="adj" fmla="val 42079"/>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1" name="圆角矩形 18"/>
          <p:cNvSpPr>
            <a:spLocks noChangeArrowheads="1"/>
          </p:cNvSpPr>
          <p:nvPr/>
        </p:nvSpPr>
        <p:spPr bwMode="auto">
          <a:xfrm>
            <a:off x="8469313" y="3829050"/>
            <a:ext cx="3381375" cy="628650"/>
          </a:xfrm>
          <a:prstGeom prst="roundRect">
            <a:avLst>
              <a:gd name="adj" fmla="val 42079"/>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2" name="圆角矩形 19"/>
          <p:cNvSpPr>
            <a:spLocks noChangeArrowheads="1"/>
          </p:cNvSpPr>
          <p:nvPr/>
        </p:nvSpPr>
        <p:spPr bwMode="auto">
          <a:xfrm>
            <a:off x="8469313" y="5316538"/>
            <a:ext cx="3381375" cy="628650"/>
          </a:xfrm>
          <a:prstGeom prst="roundRect">
            <a:avLst>
              <a:gd name="adj" fmla="val 42079"/>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3093" name="文本框 20"/>
          <p:cNvSpPr txBox="1">
            <a:spLocks noChangeArrowheads="1"/>
          </p:cNvSpPr>
          <p:nvPr/>
        </p:nvSpPr>
        <p:spPr bwMode="auto">
          <a:xfrm>
            <a:off x="9069388" y="1063625"/>
            <a:ext cx="2759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a:latin typeface="微软雅黑" panose="020B0503020204020204" pitchFamily="34" charset="-122"/>
                <a:ea typeface="微软雅黑" panose="020B0503020204020204" pitchFamily="34" charset="-122"/>
              </a:rPr>
              <a:t>线性方程组求解</a:t>
            </a:r>
          </a:p>
        </p:txBody>
      </p:sp>
      <p:sp>
        <p:nvSpPr>
          <p:cNvPr id="3094" name="文本框 21"/>
          <p:cNvSpPr txBox="1">
            <a:spLocks noChangeArrowheads="1"/>
          </p:cNvSpPr>
          <p:nvPr/>
        </p:nvSpPr>
        <p:spPr bwMode="auto">
          <a:xfrm>
            <a:off x="9069388" y="2535238"/>
            <a:ext cx="2759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a:latin typeface="微软雅黑" panose="020B0503020204020204" pitchFamily="34" charset="-122"/>
                <a:ea typeface="微软雅黑" panose="020B0503020204020204" pitchFamily="34" charset="-122"/>
              </a:rPr>
              <a:t>线性方程的应用</a:t>
            </a:r>
          </a:p>
        </p:txBody>
      </p:sp>
      <p:sp>
        <p:nvSpPr>
          <p:cNvPr id="3095" name="文本框 21"/>
          <p:cNvSpPr txBox="1">
            <a:spLocks noChangeArrowheads="1"/>
          </p:cNvSpPr>
          <p:nvPr/>
        </p:nvSpPr>
        <p:spPr bwMode="auto">
          <a:xfrm>
            <a:off x="9069388" y="3908425"/>
            <a:ext cx="2759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a:latin typeface="微软雅黑" panose="020B0503020204020204" pitchFamily="34" charset="-122"/>
                <a:ea typeface="微软雅黑" panose="020B0503020204020204" pitchFamily="34" charset="-122"/>
              </a:rPr>
              <a:t>矩阵求逆</a:t>
            </a:r>
          </a:p>
        </p:txBody>
      </p:sp>
      <p:sp>
        <p:nvSpPr>
          <p:cNvPr id="3096" name="文本框 21"/>
          <p:cNvSpPr txBox="1">
            <a:spLocks noChangeArrowheads="1"/>
          </p:cNvSpPr>
          <p:nvPr/>
        </p:nvSpPr>
        <p:spPr bwMode="auto">
          <a:xfrm>
            <a:off x="9091613" y="5445125"/>
            <a:ext cx="2759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a:latin typeface="微软雅黑" panose="020B0503020204020204" pitchFamily="34" charset="-122"/>
                <a:ea typeface="微软雅黑" panose="020B0503020204020204" pitchFamily="34" charset="-122"/>
              </a:rPr>
              <a:t>矩阵求逆的应用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9"/>
          <p:cNvGrpSpPr>
            <a:grpSpLocks/>
          </p:cNvGrpSpPr>
          <p:nvPr/>
        </p:nvGrpSpPr>
        <p:grpSpPr bwMode="auto">
          <a:xfrm>
            <a:off x="0" y="381000"/>
            <a:ext cx="695325" cy="506413"/>
            <a:chOff x="0" y="0"/>
            <a:chExt cx="694944" cy="624651"/>
          </a:xfrm>
        </p:grpSpPr>
        <p:sp>
          <p:nvSpPr>
            <p:cNvPr id="19462"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9463"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9459"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4</a:t>
            </a:r>
            <a:r>
              <a:rPr lang="zh-CN" altLang="en-US" sz="2400" b="1">
                <a:solidFill>
                  <a:srgbClr val="404040"/>
                </a:solidFill>
                <a:latin typeface="微软雅黑" panose="020B0503020204020204" pitchFamily="34" charset="-122"/>
                <a:ea typeface="微软雅黑" panose="020B0503020204020204" pitchFamily="34" charset="-122"/>
              </a:rPr>
              <a:t>、矩阵求逆的应用</a:t>
            </a:r>
            <a:endParaRPr lang="zh-CN" altLang="zh-CN" sz="2400" b="1">
              <a:solidFill>
                <a:srgbClr val="404040"/>
              </a:solidFill>
            </a:endParaRPr>
          </a:p>
        </p:txBody>
      </p:sp>
      <p:sp>
        <p:nvSpPr>
          <p:cNvPr id="19460" name="矩形 1"/>
          <p:cNvSpPr>
            <a:spLocks noChangeArrowheads="1"/>
          </p:cNvSpPr>
          <p:nvPr/>
        </p:nvSpPr>
        <p:spPr bwMode="auto">
          <a:xfrm>
            <a:off x="758825" y="887413"/>
            <a:ext cx="2532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solidFill>
                  <a:srgbClr val="4F4F4F"/>
                </a:solidFill>
                <a:latin typeface="-apple-system"/>
              </a:rPr>
              <a:t>     </a:t>
            </a:r>
            <a:r>
              <a:rPr lang="zh-CN" altLang="en-US" sz="2400">
                <a:solidFill>
                  <a:srgbClr val="262626"/>
                </a:solidFill>
                <a:latin typeface="微软雅黑" panose="020B0503020204020204" pitchFamily="34" charset="-122"/>
                <a:ea typeface="微软雅黑" panose="020B0503020204020204" pitchFamily="34" charset="-122"/>
              </a:rPr>
              <a:t>拟合结果图</a:t>
            </a:r>
            <a:r>
              <a:rPr lang="zh-CN" altLang="en-US">
                <a:solidFill>
                  <a:srgbClr val="4F4F4F"/>
                </a:solidFill>
                <a:latin typeface="-apple-system"/>
              </a:rPr>
              <a:t>：</a:t>
            </a:r>
            <a:endParaRPr lang="zh-CN" altLang="en-US"/>
          </a:p>
        </p:txBody>
      </p:sp>
      <p:pic>
        <p:nvPicPr>
          <p:cNvPr id="3" name="图片 2"/>
          <p:cNvPicPr>
            <a:picLocks noChangeAspect="1"/>
          </p:cNvPicPr>
          <p:nvPr/>
        </p:nvPicPr>
        <p:blipFill>
          <a:blip r:embed="rId2"/>
          <a:stretch>
            <a:fillRect/>
          </a:stretch>
        </p:blipFill>
        <p:spPr>
          <a:xfrm>
            <a:off x="612774" y="1349374"/>
            <a:ext cx="8949679" cy="531489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9"/>
          <p:cNvGrpSpPr>
            <a:grpSpLocks/>
          </p:cNvGrpSpPr>
          <p:nvPr/>
        </p:nvGrpSpPr>
        <p:grpSpPr bwMode="auto">
          <a:xfrm>
            <a:off x="0" y="381000"/>
            <a:ext cx="695325" cy="506413"/>
            <a:chOff x="0" y="0"/>
            <a:chExt cx="694944" cy="624651"/>
          </a:xfrm>
        </p:grpSpPr>
        <p:sp>
          <p:nvSpPr>
            <p:cNvPr id="19462"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9463"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9459"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4</a:t>
            </a:r>
            <a:r>
              <a:rPr lang="zh-CN" altLang="en-US" sz="2400" b="1">
                <a:solidFill>
                  <a:srgbClr val="404040"/>
                </a:solidFill>
                <a:latin typeface="微软雅黑" panose="020B0503020204020204" pitchFamily="34" charset="-122"/>
                <a:ea typeface="微软雅黑" panose="020B0503020204020204" pitchFamily="34" charset="-122"/>
              </a:rPr>
              <a:t>、矩阵求逆的应用</a:t>
            </a:r>
            <a:endParaRPr lang="zh-CN" altLang="zh-CN" sz="2400" b="1">
              <a:solidFill>
                <a:srgbClr val="404040"/>
              </a:solidFill>
            </a:endParaRPr>
          </a:p>
        </p:txBody>
      </p:sp>
      <p:pic>
        <p:nvPicPr>
          <p:cNvPr id="2" name="图片 1"/>
          <p:cNvPicPr>
            <a:picLocks noChangeAspect="1"/>
          </p:cNvPicPr>
          <p:nvPr/>
        </p:nvPicPr>
        <p:blipFill>
          <a:blip r:embed="rId2"/>
          <a:stretch>
            <a:fillRect/>
          </a:stretch>
        </p:blipFill>
        <p:spPr>
          <a:xfrm>
            <a:off x="340963" y="1047185"/>
            <a:ext cx="8834033" cy="5384611"/>
          </a:xfrm>
          <a:prstGeom prst="rect">
            <a:avLst/>
          </a:prstGeom>
        </p:spPr>
      </p:pic>
    </p:spTree>
    <p:extLst>
      <p:ext uri="{BB962C8B-B14F-4D97-AF65-F5344CB8AC3E}">
        <p14:creationId xmlns:p14="http://schemas.microsoft.com/office/powerpoint/2010/main" val="3197143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2"/>
          <p:cNvSpPr>
            <a:spLocks noChangeArrowheads="1"/>
          </p:cNvSpPr>
          <p:nvPr/>
        </p:nvSpPr>
        <p:spPr bwMode="auto">
          <a:xfrm>
            <a:off x="5062538" y="4308475"/>
            <a:ext cx="2505075" cy="1587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sp>
        <p:nvSpPr>
          <p:cNvPr id="4099" name="Rectangle 46"/>
          <p:cNvSpPr>
            <a:spLocks noChangeArrowheads="1"/>
          </p:cNvSpPr>
          <p:nvPr/>
        </p:nvSpPr>
        <p:spPr bwMode="auto">
          <a:xfrm>
            <a:off x="5062538" y="5348288"/>
            <a:ext cx="2505075" cy="160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grpSp>
        <p:nvGrpSpPr>
          <p:cNvPr id="4100" name="组合 14"/>
          <p:cNvGrpSpPr>
            <a:grpSpLocks/>
          </p:cNvGrpSpPr>
          <p:nvPr/>
        </p:nvGrpSpPr>
        <p:grpSpPr bwMode="auto">
          <a:xfrm>
            <a:off x="857250" y="1058863"/>
            <a:ext cx="7537450" cy="898525"/>
            <a:chOff x="0" y="0"/>
            <a:chExt cx="2444641" cy="854545"/>
          </a:xfrm>
        </p:grpSpPr>
        <p:sp>
          <p:nvSpPr>
            <p:cNvPr id="4109" name="TextBox 15"/>
            <p:cNvSpPr txBox="1">
              <a:spLocks noChangeArrowheads="1"/>
            </p:cNvSpPr>
            <p:nvPr/>
          </p:nvSpPr>
          <p:spPr bwMode="auto">
            <a:xfrm>
              <a:off x="0" y="0"/>
              <a:ext cx="17032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62626"/>
                  </a:solidFill>
                  <a:latin typeface="微软雅黑" panose="020B0503020204020204" pitchFamily="34" charset="-122"/>
                  <a:ea typeface="微软雅黑" panose="020B0503020204020204" pitchFamily="34" charset="-122"/>
                  <a:sym typeface="Gill Sans" charset="0"/>
                </a:rPr>
                <a:t>线性方程组</a:t>
              </a:r>
              <a:endParaRPr lang="zh-CN" altLang="zh-CN" sz="1800" b="1">
                <a:solidFill>
                  <a:srgbClr val="262626"/>
                </a:solidFill>
                <a:latin typeface="微软雅黑" panose="020B0503020204020204" pitchFamily="34" charset="-122"/>
                <a:ea typeface="微软雅黑" panose="020B0503020204020204" pitchFamily="34" charset="-122"/>
                <a:sym typeface="Gill Sans" charset="0"/>
              </a:endParaRPr>
            </a:p>
          </p:txBody>
        </p:sp>
        <p:sp>
          <p:nvSpPr>
            <p:cNvPr id="4110" name="TextBox 16"/>
            <p:cNvSpPr txBox="1">
              <a:spLocks noChangeArrowheads="1"/>
            </p:cNvSpPr>
            <p:nvPr/>
          </p:nvSpPr>
          <p:spPr bwMode="auto">
            <a:xfrm>
              <a:off x="5704" y="356705"/>
              <a:ext cx="2438937" cy="49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rgbClr val="262626"/>
                  </a:solidFill>
                  <a:latin typeface="微软雅黑" panose="020B0503020204020204" pitchFamily="34" charset="-122"/>
                  <a:ea typeface="微软雅黑" panose="020B0503020204020204" pitchFamily="34" charset="-122"/>
                  <a:sym typeface="Gill Sans" charset="0"/>
                </a:rPr>
                <a:t>定义</a:t>
              </a:r>
              <a:r>
                <a:rPr lang="en-US" altLang="zh-CN" sz="1400">
                  <a:solidFill>
                    <a:srgbClr val="262626"/>
                  </a:solidFill>
                  <a:latin typeface="微软雅黑" panose="020B0503020204020204" pitchFamily="34" charset="-122"/>
                  <a:ea typeface="微软雅黑" panose="020B0503020204020204" pitchFamily="34" charset="-122"/>
                  <a:sym typeface="Gill Sans" charset="0"/>
                </a:rPr>
                <a:t>1</a:t>
              </a:r>
              <a:r>
                <a:rPr lang="zh-CN" altLang="en-US" sz="1400">
                  <a:solidFill>
                    <a:srgbClr val="262626"/>
                  </a:solidFill>
                  <a:latin typeface="微软雅黑" panose="020B0503020204020204" pitchFamily="34" charset="-122"/>
                  <a:ea typeface="微软雅黑" panose="020B0503020204020204" pitchFamily="34" charset="-122"/>
                  <a:sym typeface="Gill Sans" charset="0"/>
                </a:rPr>
                <a:t>线性方程组：我们将有如下形式的方程组称为线性方程组。</a:t>
              </a:r>
              <a:endParaRPr lang="en-US" altLang="zh-CN" sz="140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pPr>
              <a:endParaRPr lang="en-US" altLang="zh-CN" sz="1400">
                <a:solidFill>
                  <a:srgbClr val="262626"/>
                </a:solidFill>
                <a:latin typeface="微软雅黑" panose="020B0503020204020204" pitchFamily="34" charset="-122"/>
                <a:ea typeface="微软雅黑" panose="020B0503020204020204" pitchFamily="34" charset="-122"/>
                <a:sym typeface="Gill Sans" charset="0"/>
              </a:endParaRPr>
            </a:p>
          </p:txBody>
        </p:sp>
      </p:grpSp>
      <p:grpSp>
        <p:nvGrpSpPr>
          <p:cNvPr id="4101" name="组合 19"/>
          <p:cNvGrpSpPr>
            <a:grpSpLocks/>
          </p:cNvGrpSpPr>
          <p:nvPr/>
        </p:nvGrpSpPr>
        <p:grpSpPr bwMode="auto">
          <a:xfrm>
            <a:off x="0" y="381000"/>
            <a:ext cx="695325" cy="506413"/>
            <a:chOff x="0" y="0"/>
            <a:chExt cx="694944" cy="624651"/>
          </a:xfrm>
        </p:grpSpPr>
        <p:sp>
          <p:nvSpPr>
            <p:cNvPr id="410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1</a:t>
            </a:r>
            <a:r>
              <a:rPr lang="zh-CN" altLang="en-US" sz="2400" b="1">
                <a:solidFill>
                  <a:srgbClr val="404040"/>
                </a:solidFill>
                <a:latin typeface="微软雅黑" panose="020B0503020204020204" pitchFamily="34" charset="-122"/>
                <a:ea typeface="微软雅黑" panose="020B0503020204020204" pitchFamily="34" charset="-122"/>
              </a:rPr>
              <a:t>、线性方程组求解</a:t>
            </a:r>
            <a:endParaRPr lang="zh-CN" altLang="zh-CN" sz="2400" b="1">
              <a:solidFill>
                <a:srgbClr val="404040"/>
              </a:solidFill>
            </a:endParaRPr>
          </a:p>
        </p:txBody>
      </p:sp>
      <p:pic>
        <p:nvPicPr>
          <p:cNvPr id="410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463" y="1822450"/>
            <a:ext cx="433387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16"/>
          <p:cNvSpPr txBox="1">
            <a:spLocks noChangeArrowheads="1"/>
          </p:cNvSpPr>
          <p:nvPr/>
        </p:nvSpPr>
        <p:spPr bwMode="auto">
          <a:xfrm>
            <a:off x="1281113" y="4333875"/>
            <a:ext cx="99075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a:solidFill>
                  <a:srgbClr val="262626"/>
                </a:solidFill>
                <a:latin typeface="微软雅黑" panose="020B0503020204020204" pitchFamily="34" charset="-122"/>
                <a:ea typeface="微软雅黑" panose="020B0503020204020204" pitchFamily="34" charset="-122"/>
                <a:sym typeface="Gill Sans" charset="0"/>
              </a:rPr>
              <a:t>线性方程组可以写成矩阵的形式，则</a:t>
            </a:r>
            <a:r>
              <a:rPr lang="en-US" altLang="zh-CN" sz="1400">
                <a:solidFill>
                  <a:srgbClr val="262626"/>
                </a:solidFill>
                <a:latin typeface="微软雅黑" panose="020B0503020204020204" pitchFamily="34" charset="-122"/>
                <a:ea typeface="微软雅黑" panose="020B0503020204020204" pitchFamily="34" charset="-122"/>
                <a:sym typeface="Gill Sans" charset="0"/>
              </a:rPr>
              <a:t>A</a:t>
            </a:r>
            <a:r>
              <a:rPr lang="zh-CN" altLang="en-US" sz="1400">
                <a:solidFill>
                  <a:srgbClr val="262626"/>
                </a:solidFill>
                <a:latin typeface="微软雅黑" panose="020B0503020204020204" pitchFamily="34" charset="-122"/>
                <a:ea typeface="微软雅黑" panose="020B0503020204020204" pitchFamily="34" charset="-122"/>
                <a:sym typeface="Gill Sans" charset="0"/>
              </a:rPr>
              <a:t>称为线性方程组的系数矩阵，而所有满足这个方程组的</a:t>
            </a:r>
            <a:r>
              <a:rPr lang="en-US" altLang="zh-CN" sz="1400">
                <a:solidFill>
                  <a:srgbClr val="262626"/>
                </a:solidFill>
                <a:latin typeface="微软雅黑" panose="020B0503020204020204" pitchFamily="34" charset="-122"/>
                <a:ea typeface="微软雅黑" panose="020B0503020204020204" pitchFamily="34" charset="-122"/>
                <a:sym typeface="Gill Sans" charset="0"/>
              </a:rPr>
              <a:t>X</a:t>
            </a:r>
            <a:r>
              <a:rPr lang="zh-CN" altLang="en-US" sz="1400">
                <a:solidFill>
                  <a:srgbClr val="262626"/>
                </a:solidFill>
                <a:latin typeface="微软雅黑" panose="020B0503020204020204" pitchFamily="34" charset="-122"/>
                <a:ea typeface="微软雅黑" panose="020B0503020204020204" pitchFamily="34" charset="-122"/>
                <a:sym typeface="Gill Sans" charset="0"/>
              </a:rPr>
              <a:t>的集合称为它的解集合。</a:t>
            </a:r>
            <a:endParaRPr lang="en-US" altLang="zh-CN" sz="140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pPr>
            <a:endParaRPr lang="en-US" altLang="zh-CN" sz="1400">
              <a:solidFill>
                <a:srgbClr val="262626"/>
              </a:solidFill>
              <a:latin typeface="微软雅黑" panose="020B0503020204020204" pitchFamily="34" charset="-122"/>
              <a:ea typeface="微软雅黑" panose="020B0503020204020204" pitchFamily="34" charset="-122"/>
              <a:sym typeface="Gill Sans" charset="0"/>
            </a:endParaRPr>
          </a:p>
        </p:txBody>
      </p:sp>
      <p:pic>
        <p:nvPicPr>
          <p:cNvPr id="410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6463" y="4765675"/>
            <a:ext cx="63849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TextBox 16"/>
          <p:cNvSpPr txBox="1">
            <a:spLocks noChangeArrowheads="1"/>
          </p:cNvSpPr>
          <p:nvPr/>
        </p:nvSpPr>
        <p:spPr bwMode="auto">
          <a:xfrm>
            <a:off x="7291388" y="5410200"/>
            <a:ext cx="51546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a:solidFill>
                  <a:srgbClr val="262626"/>
                </a:solidFill>
                <a:latin typeface="微软雅黑" panose="020B0503020204020204" pitchFamily="34" charset="-122"/>
                <a:ea typeface="微软雅黑" panose="020B0503020204020204" pitchFamily="34" charset="-122"/>
                <a:sym typeface="Gill Sans" charset="0"/>
              </a:rPr>
              <a:t>则可以写成矩阵形式：</a:t>
            </a:r>
            <a:r>
              <a:rPr lang="en-US" altLang="zh-CN">
                <a:solidFill>
                  <a:srgbClr val="262626"/>
                </a:solidFill>
                <a:latin typeface="微软雅黑" panose="020B0503020204020204" pitchFamily="34" charset="-122"/>
                <a:ea typeface="微软雅黑" panose="020B0503020204020204" pitchFamily="34" charset="-122"/>
                <a:sym typeface="Gill Sans" charset="0"/>
              </a:rPr>
              <a:t>Ax=b</a:t>
            </a:r>
          </a:p>
          <a:p>
            <a:pPr eaLnBrk="1" hangingPunct="1">
              <a:lnSpc>
                <a:spcPct val="100000"/>
              </a:lnSpc>
              <a:spcBef>
                <a:spcPct val="0"/>
              </a:spcBef>
              <a:buFont typeface="Arial" panose="020B0604020202020204" pitchFamily="34" charset="0"/>
              <a:buNone/>
            </a:pPr>
            <a:endParaRPr lang="en-US" altLang="zh-CN" sz="1400">
              <a:solidFill>
                <a:srgbClr val="262626"/>
              </a:solidFill>
              <a:latin typeface="微软雅黑" panose="020B0503020204020204" pitchFamily="34" charset="-122"/>
              <a:ea typeface="微软雅黑" panose="020B0503020204020204" pitchFamily="34" charset="-122"/>
              <a:sym typeface="Gill Sans"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6"/>
          <p:cNvSpPr>
            <a:spLocks noChangeArrowheads="1"/>
          </p:cNvSpPr>
          <p:nvPr/>
        </p:nvSpPr>
        <p:spPr bwMode="auto">
          <a:xfrm>
            <a:off x="5062538" y="5348288"/>
            <a:ext cx="2505075" cy="160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grpSp>
        <p:nvGrpSpPr>
          <p:cNvPr id="5123" name="组合 14"/>
          <p:cNvGrpSpPr>
            <a:grpSpLocks/>
          </p:cNvGrpSpPr>
          <p:nvPr/>
        </p:nvGrpSpPr>
        <p:grpSpPr bwMode="auto">
          <a:xfrm>
            <a:off x="857250" y="1058863"/>
            <a:ext cx="7537450" cy="1298575"/>
            <a:chOff x="0" y="0"/>
            <a:chExt cx="2444641" cy="1235250"/>
          </a:xfrm>
        </p:grpSpPr>
        <p:sp>
          <p:nvSpPr>
            <p:cNvPr id="5129" name="TextBox 15"/>
            <p:cNvSpPr txBox="1">
              <a:spLocks noChangeArrowheads="1"/>
            </p:cNvSpPr>
            <p:nvPr/>
          </p:nvSpPr>
          <p:spPr bwMode="auto">
            <a:xfrm>
              <a:off x="0" y="0"/>
              <a:ext cx="17032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62626"/>
                  </a:solidFill>
                  <a:latin typeface="微软雅黑" panose="020B0503020204020204" pitchFamily="34" charset="-122"/>
                  <a:ea typeface="微软雅黑" panose="020B0503020204020204" pitchFamily="34" charset="-122"/>
                  <a:sym typeface="Gill Sans" charset="0"/>
                </a:rPr>
                <a:t>线性方程组</a:t>
              </a:r>
              <a:endParaRPr lang="zh-CN" altLang="zh-CN" sz="1800" b="1">
                <a:solidFill>
                  <a:srgbClr val="262626"/>
                </a:solidFill>
                <a:latin typeface="微软雅黑" panose="020B0503020204020204" pitchFamily="34" charset="-122"/>
                <a:ea typeface="微软雅黑" panose="020B0503020204020204" pitchFamily="34" charset="-122"/>
                <a:sym typeface="Gill Sans" charset="0"/>
              </a:endParaRPr>
            </a:p>
          </p:txBody>
        </p:sp>
        <p:sp>
          <p:nvSpPr>
            <p:cNvPr id="5130" name="TextBox 16"/>
            <p:cNvSpPr txBox="1">
              <a:spLocks noChangeArrowheads="1"/>
            </p:cNvSpPr>
            <p:nvPr/>
          </p:nvSpPr>
          <p:spPr bwMode="auto">
            <a:xfrm>
              <a:off x="5704" y="356707"/>
              <a:ext cx="2438937" cy="87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a:solidFill>
                    <a:srgbClr val="262626"/>
                  </a:solidFill>
                  <a:latin typeface="微软雅黑" panose="020B0503020204020204" pitchFamily="34" charset="-122"/>
                  <a:ea typeface="微软雅黑" panose="020B0503020204020204" pitchFamily="34" charset="-122"/>
                  <a:sym typeface="Gill Sans" charset="0"/>
                </a:rPr>
                <a:t>定义</a:t>
              </a:r>
              <a:r>
                <a:rPr lang="en-US" altLang="zh-CN" sz="2000">
                  <a:solidFill>
                    <a:srgbClr val="262626"/>
                  </a:solidFill>
                  <a:latin typeface="微软雅黑" panose="020B0503020204020204" pitchFamily="34" charset="-122"/>
                  <a:ea typeface="微软雅黑" panose="020B0503020204020204" pitchFamily="34" charset="-122"/>
                  <a:sym typeface="Gill Sans" charset="0"/>
                </a:rPr>
                <a:t>2</a:t>
              </a:r>
              <a:r>
                <a:rPr lang="zh-CN" altLang="en-US" sz="2000">
                  <a:solidFill>
                    <a:srgbClr val="262626"/>
                  </a:solidFill>
                  <a:latin typeface="微软雅黑" panose="020B0503020204020204" pitchFamily="34" charset="-122"/>
                  <a:ea typeface="微软雅黑" panose="020B0503020204020204" pitchFamily="34" charset="-122"/>
                  <a:sym typeface="Gill Sans" charset="0"/>
                </a:rPr>
                <a:t>增广矩阵：线性方程组的系数矩阵</a:t>
              </a:r>
              <a:r>
                <a:rPr lang="en-US" altLang="zh-CN" sz="2000">
                  <a:solidFill>
                    <a:srgbClr val="262626"/>
                  </a:solidFill>
                  <a:latin typeface="微软雅黑" panose="020B0503020204020204" pitchFamily="34" charset="-122"/>
                  <a:ea typeface="微软雅黑" panose="020B0503020204020204" pitchFamily="34" charset="-122"/>
                  <a:sym typeface="Gill Sans" charset="0"/>
                </a:rPr>
                <a:t>A</a:t>
              </a:r>
              <a:r>
                <a:rPr lang="zh-CN" altLang="en-US" sz="2000">
                  <a:solidFill>
                    <a:srgbClr val="262626"/>
                  </a:solidFill>
                  <a:latin typeface="微软雅黑" panose="020B0503020204020204" pitchFamily="34" charset="-122"/>
                  <a:ea typeface="微软雅黑" panose="020B0503020204020204" pitchFamily="34" charset="-122"/>
                  <a:sym typeface="Gill Sans" charset="0"/>
                </a:rPr>
                <a:t>加上右侧的</a:t>
              </a:r>
              <a:r>
                <a:rPr lang="en-US" altLang="zh-CN" sz="2000">
                  <a:solidFill>
                    <a:srgbClr val="262626"/>
                  </a:solidFill>
                  <a:latin typeface="微软雅黑" panose="020B0503020204020204" pitchFamily="34" charset="-122"/>
                  <a:ea typeface="微软雅黑" panose="020B0503020204020204" pitchFamily="34" charset="-122"/>
                  <a:sym typeface="Gill Sans" charset="0"/>
                </a:rPr>
                <a:t>(b1,b2,…,bn),</a:t>
              </a:r>
              <a:r>
                <a:rPr lang="zh-CN" altLang="en-US" sz="2000">
                  <a:solidFill>
                    <a:srgbClr val="262626"/>
                  </a:solidFill>
                  <a:latin typeface="微软雅黑" panose="020B0503020204020204" pitchFamily="34" charset="-122"/>
                  <a:ea typeface="微软雅黑" panose="020B0503020204020204" pitchFamily="34" charset="-122"/>
                  <a:sym typeface="Gill Sans" charset="0"/>
                </a:rPr>
                <a:t>就构成了增广矩阵，记为</a:t>
              </a:r>
              <a:r>
                <a:rPr lang="en-US" altLang="zh-CN" sz="2000">
                  <a:solidFill>
                    <a:srgbClr val="262626"/>
                  </a:solidFill>
                  <a:latin typeface="微软雅黑" panose="020B0503020204020204" pitchFamily="34" charset="-122"/>
                  <a:ea typeface="微软雅黑" panose="020B0503020204020204" pitchFamily="34" charset="-122"/>
                  <a:sym typeface="Gill Sans" charset="0"/>
                </a:rPr>
                <a:t>B</a:t>
              </a:r>
              <a:r>
                <a:rPr lang="zh-CN" altLang="en-US" sz="1400">
                  <a:solidFill>
                    <a:srgbClr val="262626"/>
                  </a:solidFill>
                  <a:latin typeface="微软雅黑" panose="020B0503020204020204" pitchFamily="34" charset="-122"/>
                  <a:ea typeface="微软雅黑" panose="020B0503020204020204" pitchFamily="34" charset="-122"/>
                  <a:sym typeface="Gill Sans" charset="0"/>
                </a:rPr>
                <a:t>。</a:t>
              </a:r>
              <a:endParaRPr lang="en-US" altLang="zh-CN" sz="140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pPr>
              <a:endParaRPr lang="en-US" altLang="zh-CN" sz="1400">
                <a:solidFill>
                  <a:srgbClr val="262626"/>
                </a:solidFill>
                <a:latin typeface="微软雅黑" panose="020B0503020204020204" pitchFamily="34" charset="-122"/>
                <a:ea typeface="微软雅黑" panose="020B0503020204020204" pitchFamily="34" charset="-122"/>
                <a:sym typeface="Gill Sans" charset="0"/>
              </a:endParaRPr>
            </a:p>
          </p:txBody>
        </p:sp>
      </p:grpSp>
      <p:grpSp>
        <p:nvGrpSpPr>
          <p:cNvPr id="5124" name="组合 19"/>
          <p:cNvGrpSpPr>
            <a:grpSpLocks/>
          </p:cNvGrpSpPr>
          <p:nvPr/>
        </p:nvGrpSpPr>
        <p:grpSpPr bwMode="auto">
          <a:xfrm>
            <a:off x="0" y="381000"/>
            <a:ext cx="695325" cy="506413"/>
            <a:chOff x="0" y="0"/>
            <a:chExt cx="694944" cy="624651"/>
          </a:xfrm>
        </p:grpSpPr>
        <p:sp>
          <p:nvSpPr>
            <p:cNvPr id="5127"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28"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25"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1</a:t>
            </a:r>
            <a:r>
              <a:rPr lang="zh-CN" altLang="en-US" sz="2400" b="1">
                <a:solidFill>
                  <a:srgbClr val="404040"/>
                </a:solidFill>
                <a:latin typeface="微软雅黑" panose="020B0503020204020204" pitchFamily="34" charset="-122"/>
                <a:ea typeface="微软雅黑" panose="020B0503020204020204" pitchFamily="34" charset="-122"/>
              </a:rPr>
              <a:t>、线性方程组求解</a:t>
            </a:r>
            <a:endParaRPr lang="zh-CN" altLang="zh-CN" sz="2400" b="1">
              <a:solidFill>
                <a:srgbClr val="404040"/>
              </a:solidFill>
            </a:endParaRPr>
          </a:p>
        </p:txBody>
      </p:sp>
      <p:pic>
        <p:nvPicPr>
          <p:cNvPr id="512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6300" y="2482850"/>
            <a:ext cx="6691313" cy="380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6"/>
          <p:cNvSpPr>
            <a:spLocks noChangeArrowheads="1"/>
          </p:cNvSpPr>
          <p:nvPr/>
        </p:nvSpPr>
        <p:spPr bwMode="auto">
          <a:xfrm>
            <a:off x="5062538" y="5348288"/>
            <a:ext cx="2505075" cy="160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grpSp>
        <p:nvGrpSpPr>
          <p:cNvPr id="6147" name="组合 14"/>
          <p:cNvGrpSpPr>
            <a:grpSpLocks/>
          </p:cNvGrpSpPr>
          <p:nvPr/>
        </p:nvGrpSpPr>
        <p:grpSpPr bwMode="auto">
          <a:xfrm>
            <a:off x="857250" y="1058863"/>
            <a:ext cx="7519988" cy="2628900"/>
            <a:chOff x="0" y="0"/>
            <a:chExt cx="2438937" cy="351322"/>
          </a:xfrm>
        </p:grpSpPr>
        <p:sp>
          <p:nvSpPr>
            <p:cNvPr id="6154" name="TextBox 15"/>
            <p:cNvSpPr txBox="1">
              <a:spLocks noChangeArrowheads="1"/>
            </p:cNvSpPr>
            <p:nvPr/>
          </p:nvSpPr>
          <p:spPr bwMode="auto">
            <a:xfrm>
              <a:off x="0" y="0"/>
              <a:ext cx="1822668" cy="35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62626"/>
                  </a:solidFill>
                  <a:latin typeface="微软雅黑" panose="020B0503020204020204" pitchFamily="34" charset="-122"/>
                  <a:ea typeface="微软雅黑" panose="020B0503020204020204" pitchFamily="34" charset="-122"/>
                  <a:sym typeface="Gill Sans" charset="0"/>
                </a:rPr>
                <a:t>线性方程组分为齐次线性方程组和非齐次线性方程组</a:t>
              </a:r>
              <a:endParaRPr lang="zh-CN" altLang="zh-CN" sz="1800" b="1">
                <a:solidFill>
                  <a:srgbClr val="262626"/>
                </a:solidFill>
                <a:latin typeface="微软雅黑" panose="020B0503020204020204" pitchFamily="34" charset="-122"/>
                <a:ea typeface="微软雅黑" panose="020B0503020204020204" pitchFamily="34" charset="-122"/>
                <a:sym typeface="Gill Sans" charset="0"/>
              </a:endParaRPr>
            </a:p>
          </p:txBody>
        </p:sp>
        <p:sp>
          <p:nvSpPr>
            <p:cNvPr id="6155" name="TextBox 16"/>
            <p:cNvSpPr txBox="1">
              <a:spLocks noChangeArrowheads="1"/>
            </p:cNvSpPr>
            <p:nvPr/>
          </p:nvSpPr>
          <p:spPr bwMode="auto">
            <a:xfrm>
              <a:off x="0" y="67472"/>
              <a:ext cx="2438937" cy="12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62626"/>
                  </a:solidFill>
                  <a:latin typeface="微软雅黑" panose="020B0503020204020204" pitchFamily="34" charset="-122"/>
                  <a:ea typeface="微软雅黑" panose="020B0503020204020204" pitchFamily="34" charset="-122"/>
                  <a:sym typeface="Gill Sans" charset="0"/>
                </a:rPr>
                <a:t>齐次线性方程组：</a:t>
              </a:r>
              <a:endParaRPr lang="en-US" altLang="zh-CN" sz="1800" b="1">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pPr>
              <a:r>
                <a:rPr lang="en-US" altLang="zh-CN" sz="1800">
                  <a:solidFill>
                    <a:srgbClr val="262626"/>
                  </a:solidFill>
                  <a:latin typeface="微软雅黑" panose="020B0503020204020204" pitchFamily="34" charset="-122"/>
                  <a:ea typeface="微软雅黑" panose="020B0503020204020204" pitchFamily="34" charset="-122"/>
                  <a:sym typeface="Gill Sans" charset="0"/>
                </a:rPr>
                <a:t>1</a:t>
              </a:r>
              <a:r>
                <a:rPr lang="zh-CN" altLang="en-US" sz="1800">
                  <a:solidFill>
                    <a:srgbClr val="262626"/>
                  </a:solidFill>
                  <a:latin typeface="微软雅黑" panose="020B0503020204020204" pitchFamily="34" charset="-122"/>
                  <a:ea typeface="微软雅黑" panose="020B0503020204020204" pitchFamily="34" charset="-122"/>
                  <a:sym typeface="Gill Sans" charset="0"/>
                </a:rPr>
                <a:t>、设有齐次线性方程组：</a:t>
              </a:r>
              <a:endParaRPr lang="en-US" altLang="zh-CN" sz="180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pPr>
              <a:endParaRPr lang="en-US" altLang="zh-CN" sz="1800">
                <a:solidFill>
                  <a:srgbClr val="262626"/>
                </a:solidFill>
                <a:latin typeface="微软雅黑" panose="020B0503020204020204" pitchFamily="34" charset="-122"/>
                <a:ea typeface="微软雅黑" panose="020B0503020204020204" pitchFamily="34" charset="-122"/>
                <a:sym typeface="Gill Sans" charset="0"/>
              </a:endParaRPr>
            </a:p>
          </p:txBody>
        </p:sp>
      </p:grpSp>
      <p:grpSp>
        <p:nvGrpSpPr>
          <p:cNvPr id="6148" name="组合 19"/>
          <p:cNvGrpSpPr>
            <a:grpSpLocks/>
          </p:cNvGrpSpPr>
          <p:nvPr/>
        </p:nvGrpSpPr>
        <p:grpSpPr bwMode="auto">
          <a:xfrm>
            <a:off x="0" y="381000"/>
            <a:ext cx="695325" cy="506413"/>
            <a:chOff x="0" y="0"/>
            <a:chExt cx="694944" cy="624651"/>
          </a:xfrm>
        </p:grpSpPr>
        <p:sp>
          <p:nvSpPr>
            <p:cNvPr id="6152"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153"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6149"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1</a:t>
            </a:r>
            <a:r>
              <a:rPr lang="zh-CN" altLang="en-US" sz="2400" b="1">
                <a:solidFill>
                  <a:srgbClr val="404040"/>
                </a:solidFill>
                <a:latin typeface="微软雅黑" panose="020B0503020204020204" pitchFamily="34" charset="-122"/>
                <a:ea typeface="微软雅黑" panose="020B0503020204020204" pitchFamily="34" charset="-122"/>
              </a:rPr>
              <a:t>、线性方程组求解</a:t>
            </a:r>
            <a:endParaRPr lang="zh-CN" altLang="zh-CN" sz="2400" b="1">
              <a:solidFill>
                <a:srgbClr val="404040"/>
              </a:solidFill>
            </a:endParaRPr>
          </a:p>
        </p:txBody>
      </p:sp>
      <p:pic>
        <p:nvPicPr>
          <p:cNvPr id="6150" name="Picture 12" descr="https://gss2.bdstatic.com/9fo3dSag_xI4khGkpoWK1HF6hhy/baike/s%3D228/sign=b02017e467224f4a5399741131f59044/3b87e950352ac65c12e307b1f1f2b21192138a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2211388"/>
            <a:ext cx="3259137"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6"/>
          <p:cNvSpPr txBox="1">
            <a:spLocks noRot="1" noChangeAspect="1" noMove="1" noResize="1" noEditPoints="1" noAdjustHandles="1" noChangeArrowheads="1" noChangeShapeType="1" noTextEdit="1"/>
          </p:cNvSpPr>
          <p:nvPr/>
        </p:nvSpPr>
        <p:spPr bwMode="auto">
          <a:xfrm>
            <a:off x="857250" y="4178689"/>
            <a:ext cx="7519863" cy="2135969"/>
          </a:xfrm>
          <a:prstGeom prst="rect">
            <a:avLst/>
          </a:prstGeom>
          <a:blipFill rotWithShape="0">
            <a:blip r:embed="rId3"/>
            <a:stretch>
              <a:fillRect l="-892" b="-427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a:no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15"/>
          <p:cNvSpPr txBox="1">
            <a:spLocks noChangeArrowheads="1"/>
          </p:cNvSpPr>
          <p:nvPr/>
        </p:nvSpPr>
        <p:spPr bwMode="auto">
          <a:xfrm>
            <a:off x="858838" y="887413"/>
            <a:ext cx="9339262"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defRPr/>
            </a:pP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3</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、基础解系的定义 </a:t>
            </a:r>
            <a:r>
              <a:rPr lang="el-GR" altLang="zh-CN" sz="1800" dirty="0" smtClean="0">
                <a:solidFill>
                  <a:srgbClr val="262626"/>
                </a:solidFill>
                <a:latin typeface="微软雅黑" panose="020B0503020204020204" pitchFamily="34" charset="-122"/>
                <a:ea typeface="微软雅黑" panose="020B0503020204020204" pitchFamily="34" charset="-122"/>
                <a:sym typeface="Gill Sans" charset="0"/>
              </a:rPr>
              <a:t>η1,η2,...,η</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t</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称为齐次线性方程组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Ax=0</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的基础解系，则有 </a:t>
            </a:r>
            <a:endPar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endParaRPr>
          </a:p>
          <a:p>
            <a:pPr marL="342900" indent="-342900" eaLnBrk="1" hangingPunct="1">
              <a:lnSpc>
                <a:spcPct val="100000"/>
              </a:lnSpc>
              <a:spcBef>
                <a:spcPct val="0"/>
              </a:spcBef>
              <a:buFont typeface="Arial" panose="020B0604020202020204" pitchFamily="34" charset="0"/>
              <a:buAutoNum type="arabicParenBoth"/>
              <a:defRPr/>
            </a:pPr>
            <a:r>
              <a:rPr lang="el-GR" altLang="zh-CN" sz="1800" dirty="0" smtClean="0">
                <a:solidFill>
                  <a:srgbClr val="262626"/>
                </a:solidFill>
                <a:latin typeface="微软雅黑" panose="020B0503020204020204" pitchFamily="34" charset="-122"/>
                <a:ea typeface="微软雅黑" panose="020B0503020204020204" pitchFamily="34" charset="-122"/>
                <a:sym typeface="Gill Sans" charset="0"/>
              </a:rPr>
              <a:t>η1,η2,...,η</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t</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是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Ax=0</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的一组线性无关的解； </a:t>
            </a:r>
            <a:endPar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endParaRPr>
          </a:p>
          <a:p>
            <a:pPr marL="342900" indent="-342900" eaLnBrk="1" hangingPunct="1">
              <a:lnSpc>
                <a:spcPct val="100000"/>
              </a:lnSpc>
              <a:spcBef>
                <a:spcPct val="0"/>
              </a:spcBef>
              <a:buFont typeface="Arial" panose="020B0604020202020204" pitchFamily="34" charset="0"/>
              <a:buAutoNum type="arabicParenBoth"/>
              <a:defRPr/>
            </a:pP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Ax=0</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的任一解都可由 </a:t>
            </a:r>
            <a:r>
              <a:rPr lang="el-GR" altLang="zh-CN" sz="1800" dirty="0" smtClean="0">
                <a:solidFill>
                  <a:srgbClr val="262626"/>
                </a:solidFill>
                <a:latin typeface="微软雅黑" panose="020B0503020204020204" pitchFamily="34" charset="-122"/>
                <a:ea typeface="微软雅黑" panose="020B0503020204020204" pitchFamily="34" charset="-122"/>
                <a:sym typeface="Gill Sans" charset="0"/>
              </a:rPr>
              <a:t>η1,η2,...,η</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t</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线性表示。如果 </a:t>
            </a:r>
            <a:r>
              <a:rPr lang="el-GR" altLang="zh-CN" sz="1800" dirty="0" smtClean="0">
                <a:solidFill>
                  <a:srgbClr val="262626"/>
                </a:solidFill>
                <a:latin typeface="微软雅黑" panose="020B0503020204020204" pitchFamily="34" charset="-122"/>
                <a:ea typeface="微软雅黑" panose="020B0503020204020204" pitchFamily="34" charset="-122"/>
                <a:sym typeface="Gill Sans" charset="0"/>
              </a:rPr>
              <a:t>η1,η2,...,η</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t</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为齐次线性方程组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Ax=0</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的一组基础解系，那么，</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Ax=0</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的通解可以表示为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x=k1</a:t>
            </a:r>
            <a:r>
              <a:rPr lang="el-GR" altLang="zh-CN" sz="1800" dirty="0" smtClean="0">
                <a:solidFill>
                  <a:srgbClr val="262626"/>
                </a:solidFill>
                <a:latin typeface="微软雅黑" panose="020B0503020204020204" pitchFamily="34" charset="-122"/>
                <a:ea typeface="微软雅黑" panose="020B0503020204020204" pitchFamily="34" charset="-122"/>
                <a:sym typeface="Gill Sans" charset="0"/>
              </a:rPr>
              <a:t>η1+</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k2</a:t>
            </a:r>
            <a:r>
              <a:rPr lang="el-GR" altLang="zh-CN" sz="1800" dirty="0" smtClean="0">
                <a:solidFill>
                  <a:srgbClr val="262626"/>
                </a:solidFill>
                <a:latin typeface="微软雅黑" panose="020B0503020204020204" pitchFamily="34" charset="-122"/>
                <a:ea typeface="微软雅黑" panose="020B0503020204020204" pitchFamily="34" charset="-122"/>
                <a:sym typeface="Gill Sans" charset="0"/>
              </a:rPr>
              <a:t>η2+...+</a:t>
            </a:r>
            <a:r>
              <a:rPr lang="en-US" altLang="zh-CN" sz="1800" dirty="0" err="1" smtClean="0">
                <a:solidFill>
                  <a:srgbClr val="262626"/>
                </a:solidFill>
                <a:latin typeface="微软雅黑" panose="020B0503020204020204" pitchFamily="34" charset="-122"/>
                <a:ea typeface="微软雅黑" panose="020B0503020204020204" pitchFamily="34" charset="-122"/>
                <a:sym typeface="Gill Sans" charset="0"/>
              </a:rPr>
              <a:t>kt</a:t>
            </a:r>
            <a:r>
              <a:rPr lang="el-GR" altLang="zh-CN" sz="1800" dirty="0" smtClean="0">
                <a:solidFill>
                  <a:srgbClr val="262626"/>
                </a:solidFill>
                <a:latin typeface="微软雅黑" panose="020B0503020204020204" pitchFamily="34" charset="-122"/>
                <a:ea typeface="微软雅黑" panose="020B0503020204020204" pitchFamily="34" charset="-122"/>
                <a:sym typeface="Gill Sans" charset="0"/>
              </a:rPr>
              <a:t>η</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t</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，其中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k1,k2,...,</a:t>
            </a:r>
            <a:r>
              <a:rPr lang="en-US" altLang="zh-CN" sz="1800" dirty="0" err="1" smtClean="0">
                <a:solidFill>
                  <a:srgbClr val="262626"/>
                </a:solidFill>
                <a:latin typeface="微软雅黑" panose="020B0503020204020204" pitchFamily="34" charset="-122"/>
                <a:ea typeface="微软雅黑" panose="020B0503020204020204" pitchFamily="34" charset="-122"/>
                <a:sym typeface="Gill Sans" charset="0"/>
              </a:rPr>
              <a:t>kt</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是任意常数。</a:t>
            </a:r>
            <a:endPar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defRPr/>
            </a:pP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4</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、定理</a:t>
            </a:r>
            <a:endPar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defRPr/>
            </a:pP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n</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元齐次线性方程组 </a:t>
            </a:r>
            <a:r>
              <a:rPr lang="en-US" altLang="zh-CN" sz="1800" dirty="0" err="1" smtClean="0">
                <a:solidFill>
                  <a:srgbClr val="262626"/>
                </a:solidFill>
                <a:latin typeface="微软雅黑" panose="020B0503020204020204" pitchFamily="34" charset="-122"/>
                <a:ea typeface="微软雅黑" panose="020B0503020204020204" pitchFamily="34" charset="-122"/>
                <a:sym typeface="Gill Sans" charset="0"/>
              </a:rPr>
              <a:t>Am×nx</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=0</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的全体解所构成的集合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S</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是一个向量空间，当系数矩阵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A </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的秩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rank(</a:t>
            </a:r>
            <a:r>
              <a:rPr lang="en-US" altLang="zh-CN" sz="1800" dirty="0" err="1" smtClean="0">
                <a:solidFill>
                  <a:srgbClr val="262626"/>
                </a:solidFill>
                <a:latin typeface="微软雅黑" panose="020B0503020204020204" pitchFamily="34" charset="-122"/>
                <a:ea typeface="微软雅黑" panose="020B0503020204020204" pitchFamily="34" charset="-122"/>
                <a:sym typeface="Gill Sans" charset="0"/>
              </a:rPr>
              <a:t>Am×n</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)=r </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时，解空间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S </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的维数为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n−r </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a:t>
            </a:r>
            <a:endPar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defRPr/>
            </a:pP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1</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r=rank(A)=n</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，该解空间维数为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0</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，也就是说该解空间只含有零向量。</a:t>
            </a:r>
            <a:endPar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defRPr/>
            </a:pP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2</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r=rank(A)&lt;n</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，齐次线性方程组解空间维数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=n−rank(A)&gt;0</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，该方程组有非零解，而且不唯一。此时，方程组的解可以表示为 </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x=k1</a:t>
            </a:r>
            <a:r>
              <a:rPr lang="el-GR" altLang="zh-CN" sz="1800" dirty="0" smtClean="0">
                <a:solidFill>
                  <a:srgbClr val="262626"/>
                </a:solidFill>
                <a:latin typeface="微软雅黑" panose="020B0503020204020204" pitchFamily="34" charset="-122"/>
                <a:ea typeface="微软雅黑" panose="020B0503020204020204" pitchFamily="34" charset="-122"/>
                <a:sym typeface="Gill Sans" charset="0"/>
              </a:rPr>
              <a:t>η1+</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k2</a:t>
            </a:r>
            <a:r>
              <a:rPr lang="el-GR" altLang="zh-CN" sz="1800" dirty="0" smtClean="0">
                <a:solidFill>
                  <a:srgbClr val="262626"/>
                </a:solidFill>
                <a:latin typeface="微软雅黑" panose="020B0503020204020204" pitchFamily="34" charset="-122"/>
                <a:ea typeface="微软雅黑" panose="020B0503020204020204" pitchFamily="34" charset="-122"/>
                <a:sym typeface="Gill Sans" charset="0"/>
              </a:rPr>
              <a:t>η2+...+</a:t>
            </a:r>
            <a:r>
              <a:rPr lang="en-US" altLang="zh-CN" sz="1800" dirty="0" err="1" smtClean="0">
                <a:solidFill>
                  <a:srgbClr val="262626"/>
                </a:solidFill>
                <a:latin typeface="微软雅黑" panose="020B0503020204020204" pitchFamily="34" charset="-122"/>
                <a:ea typeface="微软雅黑" panose="020B0503020204020204" pitchFamily="34" charset="-122"/>
                <a:sym typeface="Gill Sans" charset="0"/>
              </a:rPr>
              <a:t>kn</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−r</a:t>
            </a:r>
            <a:r>
              <a:rPr lang="el-GR" altLang="zh-CN" sz="1800" dirty="0" smtClean="0">
                <a:solidFill>
                  <a:srgbClr val="262626"/>
                </a:solidFill>
                <a:latin typeface="微软雅黑" panose="020B0503020204020204" pitchFamily="34" charset="-122"/>
                <a:ea typeface="微软雅黑" panose="020B0503020204020204" pitchFamily="34" charset="-122"/>
                <a:sym typeface="Gill Sans" charset="0"/>
              </a:rPr>
              <a:t>η</a:t>
            </a:r>
            <a:r>
              <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rPr>
              <a:t>n−r</a:t>
            </a: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a:t>
            </a:r>
            <a:endPar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defRPr/>
            </a:pPr>
            <a:r>
              <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rPr>
              <a:t>齐次线性方程组的解法：只要利用初等行变换将系数矩阵化成最简型，便可以写出其通解。</a:t>
            </a:r>
            <a:endParaRPr lang="en-US" altLang="zh-CN" sz="1800" dirty="0" smtClean="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defRPr/>
            </a:pPr>
            <a:endParaRPr lang="en-US" altLang="zh-CN" sz="1800" b="1" dirty="0" smtClean="0">
              <a:solidFill>
                <a:srgbClr val="262626"/>
              </a:solidFill>
              <a:latin typeface="微软雅黑" panose="020B0503020204020204" pitchFamily="34" charset="-122"/>
              <a:ea typeface="微软雅黑" panose="020B0503020204020204" pitchFamily="34" charset="-122"/>
              <a:sym typeface="Gill Sans" charset="0"/>
            </a:endParaRPr>
          </a:p>
          <a:p>
            <a:pPr eaLnBrk="1" hangingPunct="1">
              <a:lnSpc>
                <a:spcPct val="100000"/>
              </a:lnSpc>
              <a:spcBef>
                <a:spcPct val="0"/>
              </a:spcBef>
              <a:buFont typeface="Arial" panose="020B0604020202020204" pitchFamily="34" charset="0"/>
              <a:buNone/>
              <a:defRPr/>
            </a:pPr>
            <a:endParaRPr lang="zh-CN" altLang="en-US" sz="1800" dirty="0" smtClean="0">
              <a:solidFill>
                <a:srgbClr val="262626"/>
              </a:solidFill>
              <a:latin typeface="微软雅黑" panose="020B0503020204020204" pitchFamily="34" charset="-122"/>
              <a:ea typeface="微软雅黑" panose="020B0503020204020204" pitchFamily="34" charset="-122"/>
              <a:sym typeface="Gill Sans" charset="0"/>
            </a:endParaRPr>
          </a:p>
        </p:txBody>
      </p:sp>
      <p:grpSp>
        <p:nvGrpSpPr>
          <p:cNvPr id="7171" name="组合 19"/>
          <p:cNvGrpSpPr>
            <a:grpSpLocks/>
          </p:cNvGrpSpPr>
          <p:nvPr/>
        </p:nvGrpSpPr>
        <p:grpSpPr bwMode="auto">
          <a:xfrm>
            <a:off x="0" y="381000"/>
            <a:ext cx="695325" cy="506413"/>
            <a:chOff x="0" y="0"/>
            <a:chExt cx="694944" cy="624651"/>
          </a:xfrm>
        </p:grpSpPr>
        <p:sp>
          <p:nvSpPr>
            <p:cNvPr id="7175"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76"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7172"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1</a:t>
            </a:r>
            <a:r>
              <a:rPr lang="zh-CN" altLang="en-US" sz="2400" b="1">
                <a:solidFill>
                  <a:srgbClr val="404040"/>
                </a:solidFill>
                <a:latin typeface="微软雅黑" panose="020B0503020204020204" pitchFamily="34" charset="-122"/>
                <a:ea typeface="微软雅黑" panose="020B0503020204020204" pitchFamily="34" charset="-122"/>
              </a:rPr>
              <a:t>、线性方程组求解</a:t>
            </a:r>
            <a:endParaRPr lang="zh-CN" altLang="zh-CN" sz="2400" b="1">
              <a:solidFill>
                <a:srgbClr val="404040"/>
              </a:solidFill>
            </a:endParaRPr>
          </a:p>
        </p:txBody>
      </p:sp>
      <p:pic>
        <p:nvPicPr>
          <p:cNvPr id="717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0" y="4267200"/>
            <a:ext cx="570865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2700" y="4267200"/>
            <a:ext cx="46101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19"/>
          <p:cNvGrpSpPr>
            <a:grpSpLocks/>
          </p:cNvGrpSpPr>
          <p:nvPr/>
        </p:nvGrpSpPr>
        <p:grpSpPr bwMode="auto">
          <a:xfrm>
            <a:off x="0" y="381000"/>
            <a:ext cx="695325" cy="506413"/>
            <a:chOff x="0" y="0"/>
            <a:chExt cx="694944" cy="624651"/>
          </a:xfrm>
        </p:grpSpPr>
        <p:sp>
          <p:nvSpPr>
            <p:cNvPr id="8198"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8199"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8195"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1</a:t>
            </a:r>
            <a:r>
              <a:rPr lang="zh-CN" altLang="en-US" sz="2400" b="1">
                <a:solidFill>
                  <a:srgbClr val="404040"/>
                </a:solidFill>
                <a:latin typeface="微软雅黑" panose="020B0503020204020204" pitchFamily="34" charset="-122"/>
                <a:ea typeface="微软雅黑" panose="020B0503020204020204" pitchFamily="34" charset="-122"/>
              </a:rPr>
              <a:t>、线性方程组求解</a:t>
            </a:r>
            <a:endParaRPr lang="zh-CN" altLang="zh-CN" sz="2400" b="1">
              <a:solidFill>
                <a:srgbClr val="404040"/>
              </a:solidFill>
            </a:endParaRPr>
          </a:p>
        </p:txBody>
      </p:sp>
      <p:pic>
        <p:nvPicPr>
          <p:cNvPr id="819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325" y="1558925"/>
            <a:ext cx="59245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96113" y="1362075"/>
            <a:ext cx="47053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9"/>
          <p:cNvGrpSpPr>
            <a:grpSpLocks/>
          </p:cNvGrpSpPr>
          <p:nvPr/>
        </p:nvGrpSpPr>
        <p:grpSpPr bwMode="auto">
          <a:xfrm>
            <a:off x="0" y="381000"/>
            <a:ext cx="695325" cy="506413"/>
            <a:chOff x="0" y="0"/>
            <a:chExt cx="694944" cy="624651"/>
          </a:xfrm>
        </p:grpSpPr>
        <p:sp>
          <p:nvSpPr>
            <p:cNvPr id="9226"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27"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9219"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1</a:t>
            </a:r>
            <a:r>
              <a:rPr lang="zh-CN" altLang="en-US" sz="2400" b="1">
                <a:solidFill>
                  <a:srgbClr val="404040"/>
                </a:solidFill>
                <a:latin typeface="微软雅黑" panose="020B0503020204020204" pitchFamily="34" charset="-122"/>
                <a:ea typeface="微软雅黑" panose="020B0503020204020204" pitchFamily="34" charset="-122"/>
              </a:rPr>
              <a:t>、线性方程组求解</a:t>
            </a:r>
            <a:endParaRPr lang="zh-CN" altLang="zh-CN" sz="2400" b="1">
              <a:solidFill>
                <a:srgbClr val="404040"/>
              </a:solidFill>
            </a:endParaRPr>
          </a:p>
        </p:txBody>
      </p:sp>
      <p:sp>
        <p:nvSpPr>
          <p:cNvPr id="9220" name="矩形 1"/>
          <p:cNvSpPr>
            <a:spLocks noChangeArrowheads="1"/>
          </p:cNvSpPr>
          <p:nvPr/>
        </p:nvSpPr>
        <p:spPr bwMode="auto">
          <a:xfrm>
            <a:off x="811213" y="887413"/>
            <a:ext cx="110363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00000"/>
              </a:lnSpc>
              <a:spcBef>
                <a:spcPct val="0"/>
              </a:spcBef>
              <a:buFontTx/>
              <a:buNone/>
            </a:pPr>
            <a:r>
              <a:rPr lang="zh-CN" altLang="en-US" sz="1800" b="1">
                <a:solidFill>
                  <a:srgbClr val="333333"/>
                </a:solidFill>
                <a:latin typeface="Microsoft Yahei" panose="020B0503020204020204" pitchFamily="34" charset="-122"/>
                <a:ea typeface="Microsoft Yahei" panose="020B0503020204020204" pitchFamily="34" charset="-122"/>
              </a:rPr>
              <a:t>非齐次线性方程组：</a:t>
            </a:r>
            <a:r>
              <a:rPr lang="zh-CN" altLang="en-US" sz="1800">
                <a:solidFill>
                  <a:srgbClr val="333333"/>
                </a:solidFill>
                <a:latin typeface="Microsoft Yahei" panose="020B0503020204020204" pitchFamily="34" charset="-122"/>
                <a:ea typeface="Microsoft Yahei" panose="020B0503020204020204" pitchFamily="34" charset="-122"/>
              </a:rPr>
              <a:t>对应于齐次线性方程组</a:t>
            </a:r>
            <a:r>
              <a:rPr lang="en-US" altLang="zh-CN" sz="1800">
                <a:solidFill>
                  <a:srgbClr val="333333"/>
                </a:solidFill>
                <a:latin typeface="Microsoft Yahei" panose="020B0503020204020204" pitchFamily="34" charset="-122"/>
                <a:ea typeface="Microsoft Yahei" panose="020B0503020204020204" pitchFamily="34" charset="-122"/>
              </a:rPr>
              <a:t>Ax=0</a:t>
            </a:r>
            <a:r>
              <a:rPr lang="zh-CN" altLang="en-US" sz="1800">
                <a:solidFill>
                  <a:srgbClr val="333333"/>
                </a:solidFill>
                <a:latin typeface="Microsoft Yahei" panose="020B0503020204020204" pitchFamily="34" charset="-122"/>
                <a:ea typeface="Microsoft Yahei" panose="020B0503020204020204" pitchFamily="34" charset="-122"/>
              </a:rPr>
              <a:t>的形式，非齐次线性方程组的形式是</a:t>
            </a:r>
            <a:r>
              <a:rPr lang="en-US" altLang="zh-CN" sz="1800">
                <a:solidFill>
                  <a:srgbClr val="333333"/>
                </a:solidFill>
                <a:latin typeface="Microsoft Yahei" panose="020B0503020204020204" pitchFamily="34" charset="-122"/>
                <a:ea typeface="Microsoft Yahei" panose="020B0503020204020204" pitchFamily="34" charset="-122"/>
              </a:rPr>
              <a:t>Ax=b,</a:t>
            </a:r>
            <a:r>
              <a:rPr lang="zh-CN" altLang="en-US" sz="1800">
                <a:solidFill>
                  <a:srgbClr val="333333"/>
                </a:solidFill>
                <a:latin typeface="Microsoft Yahei" panose="020B0503020204020204" pitchFamily="34" charset="-122"/>
                <a:ea typeface="Microsoft Yahei" panose="020B0503020204020204" pitchFamily="34" charset="-122"/>
              </a:rPr>
              <a:t>具体如下所示：</a:t>
            </a:r>
          </a:p>
          <a:p>
            <a:pPr>
              <a:lnSpc>
                <a:spcPct val="100000"/>
              </a:lnSpc>
              <a:spcBef>
                <a:spcPct val="0"/>
              </a:spcBef>
              <a:buFontTx/>
              <a:buNone/>
            </a:pPr>
            <a:r>
              <a:rPr lang="zh-CN" altLang="en-US" sz="1800">
                <a:solidFill>
                  <a:srgbClr val="333333"/>
                </a:solidFill>
                <a:latin typeface="Microsoft Yahei" panose="020B0503020204020204" pitchFamily="34" charset="-122"/>
                <a:ea typeface="Microsoft Yahei" panose="020B0503020204020204" pitchFamily="34" charset="-122"/>
              </a:rPr>
              <a:t>非齐次线性方程组：</a:t>
            </a:r>
            <a:br>
              <a:rPr lang="zh-CN" altLang="en-US" sz="1800">
                <a:solidFill>
                  <a:srgbClr val="333333"/>
                </a:solidFill>
                <a:latin typeface="Microsoft Yahei" panose="020B0503020204020204" pitchFamily="34" charset="-122"/>
                <a:ea typeface="Microsoft Yahei" panose="020B0503020204020204" pitchFamily="34" charset="-122"/>
              </a:rPr>
            </a:br>
            <a:endParaRPr lang="en-US" altLang="zh-CN" sz="1800">
              <a:solidFill>
                <a:srgbClr val="333333"/>
              </a:solidFill>
              <a:latin typeface="Microsoft Yahei" panose="020B0503020204020204" pitchFamily="34" charset="-122"/>
              <a:ea typeface="Microsoft Yahei" panose="020B0503020204020204" pitchFamily="34" charset="-122"/>
            </a:endParaRPr>
          </a:p>
          <a:p>
            <a:pPr>
              <a:lnSpc>
                <a:spcPct val="100000"/>
              </a:lnSpc>
              <a:spcBef>
                <a:spcPct val="0"/>
              </a:spcBef>
              <a:buFontTx/>
              <a:buNone/>
            </a:pPr>
            <a:r>
              <a:rPr lang="zh-CN" altLang="en-US" sz="1800">
                <a:solidFill>
                  <a:srgbClr val="333333"/>
                </a:solidFill>
                <a:latin typeface="Microsoft Yahei" panose="020B0503020204020204" pitchFamily="34" charset="-122"/>
                <a:ea typeface="Microsoft Yahei" panose="020B0503020204020204" pitchFamily="34" charset="-122"/>
              </a:rPr>
              <a:t>对应的线性方程组：</a:t>
            </a:r>
            <a:endParaRPr lang="en-US" altLang="zh-CN" sz="1800">
              <a:solidFill>
                <a:srgbClr val="333333"/>
              </a:solidFill>
              <a:latin typeface="Microsoft Yahei" panose="020B0503020204020204" pitchFamily="34" charset="-122"/>
              <a:ea typeface="Microsoft Yahei" panose="020B0503020204020204" pitchFamily="34" charset="-122"/>
            </a:endParaRPr>
          </a:p>
          <a:p>
            <a:pPr>
              <a:lnSpc>
                <a:spcPct val="100000"/>
              </a:lnSpc>
              <a:spcBef>
                <a:spcPct val="0"/>
              </a:spcBef>
              <a:buFontTx/>
              <a:buNone/>
            </a:pPr>
            <a:r>
              <a:rPr lang="zh-CN" altLang="en-US" sz="1800">
                <a:solidFill>
                  <a:srgbClr val="333333"/>
                </a:solidFill>
                <a:latin typeface="Microsoft Yahei" panose="020B0503020204020204" pitchFamily="34" charset="-122"/>
                <a:ea typeface="Microsoft Yahei" panose="020B0503020204020204" pitchFamily="34" charset="-122"/>
              </a:rPr>
              <a:t>非齐次线性方程组的解和齐次线性方程组的解在某些程度上有很大关联，具体如下所示：</a:t>
            </a:r>
            <a:endParaRPr lang="en-US" altLang="zh-CN" sz="1800">
              <a:solidFill>
                <a:srgbClr val="333333"/>
              </a:solidFill>
              <a:latin typeface="Microsoft Yahei" panose="020B0503020204020204" pitchFamily="34" charset="-122"/>
              <a:ea typeface="Microsoft Yahei" panose="020B0503020204020204" pitchFamily="34" charset="-122"/>
            </a:endParaRPr>
          </a:p>
          <a:p>
            <a:pPr>
              <a:lnSpc>
                <a:spcPct val="100000"/>
              </a:lnSpc>
              <a:spcBef>
                <a:spcPct val="0"/>
              </a:spcBef>
              <a:buFontTx/>
              <a:buNone/>
            </a:pPr>
            <a:endParaRPr lang="zh-CN" altLang="en-US" sz="1800"/>
          </a:p>
        </p:txBody>
      </p:sp>
      <p:pic>
        <p:nvPicPr>
          <p:cNvPr id="922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4813" y="1154113"/>
            <a:ext cx="22002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4813" y="1663700"/>
            <a:ext cx="22669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8838" y="2319338"/>
            <a:ext cx="48577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8838" y="3100388"/>
            <a:ext cx="56483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8838" y="3929063"/>
            <a:ext cx="56864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19"/>
          <p:cNvGrpSpPr>
            <a:grpSpLocks/>
          </p:cNvGrpSpPr>
          <p:nvPr/>
        </p:nvGrpSpPr>
        <p:grpSpPr bwMode="auto">
          <a:xfrm>
            <a:off x="0" y="381000"/>
            <a:ext cx="695325" cy="506413"/>
            <a:chOff x="0" y="0"/>
            <a:chExt cx="694944" cy="624651"/>
          </a:xfrm>
        </p:grpSpPr>
        <p:sp>
          <p:nvSpPr>
            <p:cNvPr id="10248" name="矩形 20"/>
            <p:cNvSpPr>
              <a:spLocks noChangeArrowheads="1"/>
            </p:cNvSpPr>
            <p:nvPr/>
          </p:nvSpPr>
          <p:spPr bwMode="auto">
            <a:xfrm>
              <a:off x="0" y="0"/>
              <a:ext cx="548974" cy="62465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49" name="矩形 21"/>
            <p:cNvSpPr>
              <a:spLocks noChangeArrowheads="1"/>
            </p:cNvSpPr>
            <p:nvPr/>
          </p:nvSpPr>
          <p:spPr bwMode="auto">
            <a:xfrm>
              <a:off x="612439" y="0"/>
              <a:ext cx="82505" cy="624651"/>
            </a:xfrm>
            <a:prstGeom prst="rect">
              <a:avLst/>
            </a:prstGeom>
            <a:solidFill>
              <a:srgbClr val="FFD9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0243" name="矩形 22"/>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a:solidFill>
                  <a:srgbClr val="404040"/>
                </a:solidFill>
                <a:latin typeface="微软雅黑" panose="020B0503020204020204" pitchFamily="34" charset="-122"/>
                <a:ea typeface="微软雅黑" panose="020B0503020204020204" pitchFamily="34" charset="-122"/>
              </a:rPr>
              <a:t>1</a:t>
            </a:r>
            <a:r>
              <a:rPr lang="zh-CN" altLang="en-US" sz="2400" b="1">
                <a:solidFill>
                  <a:srgbClr val="404040"/>
                </a:solidFill>
                <a:latin typeface="微软雅黑" panose="020B0503020204020204" pitchFamily="34" charset="-122"/>
                <a:ea typeface="微软雅黑" panose="020B0503020204020204" pitchFamily="34" charset="-122"/>
              </a:rPr>
              <a:t>、线性方程组求解</a:t>
            </a:r>
            <a:endParaRPr lang="zh-CN" altLang="zh-CN" sz="2400" b="1">
              <a:solidFill>
                <a:srgbClr val="404040"/>
              </a:solidFill>
            </a:endParaRPr>
          </a:p>
        </p:txBody>
      </p:sp>
      <p:pic>
        <p:nvPicPr>
          <p:cNvPr id="1024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8838" y="887413"/>
            <a:ext cx="4981575"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0413" y="887413"/>
            <a:ext cx="48387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8838" y="3879850"/>
            <a:ext cx="45434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2263" y="4132263"/>
            <a:ext cx="541972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846</TotalTime>
  <Pages>0</Pages>
  <Words>735</Words>
  <Characters>0</Characters>
  <Application>Microsoft Office PowerPoint</Application>
  <DocSecurity>0</DocSecurity>
  <PresentationFormat>宽屏</PresentationFormat>
  <Lines>0</Lines>
  <Paragraphs>82</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-apple-system</vt:lpstr>
      <vt:lpstr>Gill Sans</vt:lpstr>
      <vt:lpstr>Microsoft Yahei</vt:lpstr>
      <vt:lpstr>方正剪纸简体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dell</dc:creator>
  <cp:keywords/>
  <dc:description/>
  <cp:lastModifiedBy>赵 纹萱</cp:lastModifiedBy>
  <cp:revision>54</cp:revision>
  <dcterms:created xsi:type="dcterms:W3CDTF">2015-02-06T13:20:24Z</dcterms:created>
  <dcterms:modified xsi:type="dcterms:W3CDTF">2018-10-17T01:57:06Z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